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1"/>
  </p:notesMasterIdLst>
  <p:handoutMasterIdLst>
    <p:handoutMasterId r:id="rId32"/>
  </p:handoutMasterIdLst>
  <p:sldIdLst>
    <p:sldId id="305" r:id="rId2"/>
    <p:sldId id="270" r:id="rId3"/>
    <p:sldId id="304" r:id="rId4"/>
    <p:sldId id="283" r:id="rId5"/>
    <p:sldId id="267" r:id="rId6"/>
    <p:sldId id="312" r:id="rId7"/>
    <p:sldId id="317" r:id="rId8"/>
    <p:sldId id="318" r:id="rId9"/>
    <p:sldId id="319" r:id="rId10"/>
    <p:sldId id="320" r:id="rId11"/>
    <p:sldId id="321" r:id="rId12"/>
    <p:sldId id="322" r:id="rId13"/>
    <p:sldId id="289" r:id="rId14"/>
    <p:sldId id="292" r:id="rId15"/>
    <p:sldId id="293" r:id="rId16"/>
    <p:sldId id="325" r:id="rId17"/>
    <p:sldId id="307" r:id="rId18"/>
    <p:sldId id="299" r:id="rId19"/>
    <p:sldId id="326" r:id="rId20"/>
    <p:sldId id="286" r:id="rId21"/>
    <p:sldId id="308" r:id="rId22"/>
    <p:sldId id="328" r:id="rId23"/>
    <p:sldId id="296" r:id="rId24"/>
    <p:sldId id="323" r:id="rId25"/>
    <p:sldId id="324" r:id="rId26"/>
    <p:sldId id="309" r:id="rId27"/>
    <p:sldId id="269" r:id="rId28"/>
    <p:sldId id="310" r:id="rId29"/>
    <p:sldId id="264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565"/>
    <a:srgbClr val="FFFFFF"/>
    <a:srgbClr val="FF2D2D"/>
    <a:srgbClr val="FF3F3F"/>
    <a:srgbClr val="8EC26A"/>
    <a:srgbClr val="399EB9"/>
    <a:srgbClr val="FF8989"/>
    <a:srgbClr val="FFCDCD"/>
    <a:srgbClr val="BFBFBF"/>
    <a:srgbClr val="71CB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59" autoAdjust="0"/>
    <p:restoredTop sz="94741" autoAdjust="0"/>
  </p:normalViewPr>
  <p:slideViewPr>
    <p:cSldViewPr snapToGrid="0">
      <p:cViewPr varScale="1">
        <p:scale>
          <a:sx n="78" d="100"/>
          <a:sy n="78" d="100"/>
        </p:scale>
        <p:origin x="132" y="169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7659812857045715E-2"/>
          <c:w val="0.95766428047156593"/>
          <c:h val="0.93238712412722158"/>
        </c:manualLayout>
      </c:layout>
      <c:ofPieChart>
        <c:ofPieType val="bar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effectLst>
              <a:innerShdw blurRad="63500" dist="50800">
                <a:prstClr val="black">
                  <a:alpha val="50000"/>
                </a:prstClr>
              </a:innerShdw>
            </a:effectLst>
          </c:spPr>
          <c:dPt>
            <c:idx val="0"/>
            <c:bubble3D val="0"/>
            <c:explosion val="7"/>
            <c:spPr>
              <a:solidFill>
                <a:schemeClr val="bg2"/>
              </a:solidFill>
              <a:ln w="19050">
                <a:solidFill>
                  <a:schemeClr val="lt1"/>
                </a:solidFill>
              </a:ln>
              <a:effectLst>
                <a:innerShdw blurRad="63500" dist="508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8-E167-4DFD-89AC-67D8BC77DB03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>
                <a:innerShdw blurRad="63500" dist="508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7-E167-4DFD-89AC-67D8BC77DB03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noFill/>
              </a:ln>
              <a:effectLst>
                <a:innerShdw blurRad="63500" dist="508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7B11-4F05-8AAD-FB07B3C0AE91}"/>
              </c:ext>
            </c:extLst>
          </c:dPt>
          <c:dPt>
            <c:idx val="3"/>
            <c:bubble3D val="0"/>
            <c:spPr>
              <a:solidFill>
                <a:schemeClr val="accent6"/>
              </a:solidFill>
              <a:ln w="19050">
                <a:noFill/>
              </a:ln>
              <a:effectLst>
                <a:innerShdw blurRad="63500" dist="508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B-E167-4DFD-89AC-67D8BC77DB0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>
                <a:innerShdw blurRad="63500" dist="508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A-E167-4DFD-89AC-67D8BC77DB03}"/>
              </c:ext>
            </c:extLst>
          </c:dPt>
          <c:cat>
            <c:strRef>
              <c:f>Sheet1!$A$2:$A$5</c:f>
              <c:strCache>
                <c:ptCount val="4"/>
                <c:pt idx="0">
                  <c:v>주간사고</c:v>
                </c:pt>
                <c:pt idx="1">
                  <c:v>야간사고</c:v>
                </c:pt>
                <c:pt idx="2">
                  <c:v>야간사망</c:v>
                </c:pt>
                <c:pt idx="3">
                  <c:v>주간사망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58.5</c:v>
                </c:pt>
                <c:pt idx="1">
                  <c:v>37.9</c:v>
                </c:pt>
                <c:pt idx="2">
                  <c:v>2.1</c:v>
                </c:pt>
                <c:pt idx="3">
                  <c:v>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67-4DFD-89AC-67D8BC77DB0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B11-4F05-8AAD-FB07B3C0AE9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7B11-4F05-8AAD-FB07B3C0AE9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7B11-4F05-8AAD-FB07B3C0AE9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7B11-4F05-8AAD-FB07B3C0AE91}"/>
              </c:ext>
            </c:extLst>
          </c:dPt>
          <c:cat>
            <c:strRef>
              <c:f>Sheet1!$A$2:$A$5</c:f>
              <c:strCache>
                <c:ptCount val="4"/>
                <c:pt idx="0">
                  <c:v>주간사고</c:v>
                </c:pt>
                <c:pt idx="1">
                  <c:v>야간사고</c:v>
                </c:pt>
                <c:pt idx="2">
                  <c:v>야간사망</c:v>
                </c:pt>
                <c:pt idx="3">
                  <c:v>주간사망</c:v>
                </c:pt>
              </c:strCache>
            </c:strRef>
          </c:cat>
          <c:val>
            <c:numRef>
              <c:f>Sheet1!$C$3:$C$5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2-E167-4DFD-89AC-67D8BC77DB0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열2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7B11-4F05-8AAD-FB07B3C0AE9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7B11-4F05-8AAD-FB07B3C0AE9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7B11-4F05-8AAD-FB07B3C0AE9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7B11-4F05-8AAD-FB07B3C0AE91}"/>
              </c:ext>
            </c:extLst>
          </c:dPt>
          <c:cat>
            <c:strRef>
              <c:f>Sheet1!$A$2:$A$5</c:f>
              <c:strCache>
                <c:ptCount val="4"/>
                <c:pt idx="0">
                  <c:v>주간사고</c:v>
                </c:pt>
                <c:pt idx="1">
                  <c:v>야간사고</c:v>
                </c:pt>
                <c:pt idx="2">
                  <c:v>야간사망</c:v>
                </c:pt>
                <c:pt idx="3">
                  <c:v>주간사망</c:v>
                </c:pt>
              </c:strCache>
            </c:strRef>
          </c:cat>
          <c:val>
            <c:numRef>
              <c:f>Sheet1!$D$3:$D$5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3-E167-4DFD-89AC-67D8BC77DB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plitType val="percent"/>
        <c:splitPos val="10"/>
        <c:secondPieSize val="64"/>
        <c:serLines>
          <c:spPr>
            <a:ln w="25400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F09CA49-AC98-403E-8F25-0C3B4A395E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297A4C6-AB5B-4996-A5DB-918131377E6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41ECCD-E725-430A-A4BD-F1EEBD99088E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0FE8E67-E10C-4551-8A6E-B68D21F8A25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A13F350-9CB3-4A45-8791-44F90324DEB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FB6E3-58A0-459D-8711-46805736D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973284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svg>
</file>

<file path=ppt/media/image16.jpeg>
</file>

<file path=ppt/media/image17.jpg>
</file>

<file path=ppt/media/image18.jpe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sv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gif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1293A-C290-4846-9050-535C981892A2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0F8677-E096-481F-AC8C-819704D458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18491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5780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7617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3428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2993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2478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6508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6785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85D00C-0596-41B5-9E0E-84D446883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83B6B6F-A896-4D9B-BF94-6433B70852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BA072B-8B4D-4A1C-977A-6CB88C5F0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D965-0526-4968-A211-24E46A928208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1279F0-A1AE-4FB4-A146-F2FEB852F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C5A4B7-6B75-4D0C-A5C0-BCF7934C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3820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EBDEEE-60B4-4083-B731-5A01495E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507886-217B-4AE2-8961-AE43AC5B9A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2A8647-49D5-428D-AC09-A8E2DBFDB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088A-C389-4AD1-8A8B-DCDAAE3BC43B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599EE4-34CB-48C3-97B4-808799CBD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4454D4-2755-44E4-89B3-D498541BD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42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328215-070E-409E-9FBE-A08A359B17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00FB2D-B2FF-47D6-9696-F60D86A5BF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374EF5-8265-4354-AD6E-EA5937DDE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C6A7C-2603-451F-9CE3-EEA986329A8A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9B66ED-0C00-4766-A703-D8710F6D7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9737E0-A4A4-4551-9006-EED7D0AB7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131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1C2CF0-7762-454E-B84C-DB99EFAC2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94A1A0-3776-4B10-973C-D56E9DE5E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E816B4-532E-4BB2-96E5-210654E18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39D5F-5EAD-47DD-A35D-0DFE640B805C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2E8645-CE81-4355-A23C-9E405F09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C26900-97C4-4590-943B-40AA4AF0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3795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52F689-32C9-4E31-BD4D-6F4E9F9D5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094561-538A-41DD-9292-BBD997840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5C1FB6-5C77-4084-A31C-182922880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AE8F-791A-4B3A-B9CC-E3AAB8D00768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B85081-343C-4F3F-803D-18BBF2A20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8F25DE-9FEC-435C-BFBB-3BBF709DE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32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D3B3D-3ED2-4207-AC03-E564B9438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FDF48F-B467-40F6-ABB0-DEAFF4B1EA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FA0DDB-6244-4526-AE0C-14C862869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0A830C-6C1B-4070-A83C-56FB15924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23018-DFBB-4A80-9D1C-963AC6E4EAC6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6261E8-0DFA-45F0-A2B7-7D94672FD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D215ED-62F2-4D5B-8947-4CFF44D94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989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CB68F7-7A4F-4DCE-823E-D5E6E7052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D09755-9456-4BBF-9A9F-8C20F34771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F14FBE-ACC6-4A5F-BDD6-CDD7757F56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2B585D-E70C-4BCA-8BFF-C3DD96ECC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4CD2F4C-6FEE-42AF-8877-131EAE7A45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475DFBB-C9AE-424D-91D5-CBBD2AA3A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6657B-B276-4960-B003-B5B765519A5E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982FA69-7ADA-4D0B-91A4-AFAE45AE9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227397D-AF70-4575-8E19-715BD5CBD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828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2CA8F-19B1-4016-B345-B8912DC92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6DF5F4F-6D61-4118-B6AB-28327B227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9DCA0-BB6B-4FD9-8AEF-60937294E4F1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71A8F89-143D-4AE7-A0CB-651D23ACE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14ECE1-3DA2-4742-8086-EE11F447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460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923C06-4019-4562-BA74-E780C045B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97B4B-CE58-4086-86C6-9A311A337B58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2C4FFC-9FD5-4503-AE58-9F2F27101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77EA76-60C3-48C6-9886-B0A0C7F0C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158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20C0F2-284A-45E1-B8DC-3E505A2A5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EC82E3-82C9-4DB9-9B9E-015FDC87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92399E-74D6-4149-89A5-B454C46B0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300854-BBF4-4936-A4E9-6ABA3FD6A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4CA87-0629-4DEF-8068-E4EE86C8C35D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5AC321-B36D-4EA2-9649-0B5D638ED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1F919C-5962-4DEE-B6A4-E8703CE88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213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93BB6D-11B1-43D5-9291-76A6D4163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7FE7519-64F3-424B-A840-E9D0A6F492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F427CA2-E02A-4B37-A0EA-CCF38F0E7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B44202-66E8-4640-B92C-D31D2DAEA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D529-2008-4C5F-A25F-BF97F146EBB7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D72954-E3A3-401C-ACFD-0762D5DDF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549656-4ACF-4B7E-ACFC-49DD39BD6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09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B2ACA92-4361-40EE-A444-3F955D3CD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7E538B-2A77-46DD-89B6-1B4EA147D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1B9A0D-2CA7-444F-9832-6641AD2A3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47BE2-4F3B-47F4-9764-20B77C9478AE}" type="datetime1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ECBDB3-4A5B-4C01-B0E7-8B5F5017B0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8FF238-50A2-4552-B8E8-9E56069BB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B53BE-CAA7-4CE4-B8A8-A4226E0EE4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554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13" Type="http://schemas.openxmlformats.org/officeDocument/2006/relationships/image" Target="../media/image32.png"/><Relationship Id="rId18" Type="http://schemas.openxmlformats.org/officeDocument/2006/relationships/image" Target="../media/image41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17" Type="http://schemas.openxmlformats.org/officeDocument/2006/relationships/image" Target="../media/image40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5" Type="http://schemas.openxmlformats.org/officeDocument/2006/relationships/image" Target="../media/image34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28.png"/><Relationship Id="rId14" Type="http://schemas.openxmlformats.org/officeDocument/2006/relationships/image" Target="../media/image33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18" Type="http://schemas.openxmlformats.org/officeDocument/2006/relationships/image" Target="../media/image44.png"/><Relationship Id="rId3" Type="http://schemas.openxmlformats.org/officeDocument/2006/relationships/image" Target="../media/image23.svg"/><Relationship Id="rId21" Type="http://schemas.openxmlformats.org/officeDocument/2006/relationships/image" Target="../media/image47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17" Type="http://schemas.openxmlformats.org/officeDocument/2006/relationships/image" Target="../media/image43.svg"/><Relationship Id="rId25" Type="http://schemas.openxmlformats.org/officeDocument/2006/relationships/image" Target="../media/image51.svg"/><Relationship Id="rId2" Type="http://schemas.openxmlformats.org/officeDocument/2006/relationships/image" Target="../media/image22.png"/><Relationship Id="rId16" Type="http://schemas.openxmlformats.org/officeDocument/2006/relationships/image" Target="../media/image42.png"/><Relationship Id="rId20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24" Type="http://schemas.openxmlformats.org/officeDocument/2006/relationships/image" Target="../media/image50.png"/><Relationship Id="rId5" Type="http://schemas.openxmlformats.org/officeDocument/2006/relationships/image" Target="../media/image25.svg"/><Relationship Id="rId15" Type="http://schemas.openxmlformats.org/officeDocument/2006/relationships/image" Target="../media/image35.svg"/><Relationship Id="rId23" Type="http://schemas.openxmlformats.org/officeDocument/2006/relationships/image" Target="../media/image49.svg"/><Relationship Id="rId10" Type="http://schemas.openxmlformats.org/officeDocument/2006/relationships/image" Target="../media/image30.png"/><Relationship Id="rId19" Type="http://schemas.openxmlformats.org/officeDocument/2006/relationships/image" Target="../media/image45.sv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4" Type="http://schemas.openxmlformats.org/officeDocument/2006/relationships/image" Target="../media/image34.png"/><Relationship Id="rId22" Type="http://schemas.openxmlformats.org/officeDocument/2006/relationships/image" Target="../media/image4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18" Type="http://schemas.openxmlformats.org/officeDocument/2006/relationships/image" Target="../media/image40.png"/><Relationship Id="rId3" Type="http://schemas.openxmlformats.org/officeDocument/2006/relationships/image" Target="../media/image23.svg"/><Relationship Id="rId21" Type="http://schemas.openxmlformats.org/officeDocument/2006/relationships/image" Target="../media/image54.pn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17" Type="http://schemas.openxmlformats.org/officeDocument/2006/relationships/image" Target="../media/image52.svg"/><Relationship Id="rId2" Type="http://schemas.openxmlformats.org/officeDocument/2006/relationships/image" Target="../media/image22.png"/><Relationship Id="rId16" Type="http://schemas.openxmlformats.org/officeDocument/2006/relationships/image" Target="../media/image50.png"/><Relationship Id="rId20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5" Type="http://schemas.openxmlformats.org/officeDocument/2006/relationships/image" Target="../media/image35.svg"/><Relationship Id="rId10" Type="http://schemas.openxmlformats.org/officeDocument/2006/relationships/image" Target="../media/image30.png"/><Relationship Id="rId19" Type="http://schemas.openxmlformats.org/officeDocument/2006/relationships/image" Target="../media/image41.sv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4" Type="http://schemas.openxmlformats.org/officeDocument/2006/relationships/image" Target="../media/image34.png"/><Relationship Id="rId22" Type="http://schemas.openxmlformats.org/officeDocument/2006/relationships/image" Target="../media/image5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0YEQN6qsNqJXUWGpDJS-jugJkf6IVZ85/view?usp=sharing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rive.google.com/file/d/1wOnTtLAViljHJwhTKnKO6DrlXhNIjlb9/view?usp=sharin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7" Type="http://schemas.openxmlformats.org/officeDocument/2006/relationships/image" Target="../media/image57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7" Type="http://schemas.openxmlformats.org/officeDocument/2006/relationships/image" Target="../media/image5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6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41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cs231n.github.io/convolutional-networks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5" Type="http://schemas.openxmlformats.org/officeDocument/2006/relationships/image" Target="../media/image3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5" Type="http://schemas.openxmlformats.org/officeDocument/2006/relationships/image" Target="../media/image3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lincplus.chosun.ac.kr/main/" TargetMode="External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35.svg"/><Relationship Id="rId3" Type="http://schemas.openxmlformats.org/officeDocument/2006/relationships/image" Target="../media/image71.png"/><Relationship Id="rId7" Type="http://schemas.openxmlformats.org/officeDocument/2006/relationships/image" Target="../media/image30.png"/><Relationship Id="rId12" Type="http://schemas.openxmlformats.org/officeDocument/2006/relationships/image" Target="../media/image5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33.svg"/><Relationship Id="rId5" Type="http://schemas.openxmlformats.org/officeDocument/2006/relationships/image" Target="../media/image6.png"/><Relationship Id="rId10" Type="http://schemas.openxmlformats.org/officeDocument/2006/relationships/image" Target="../media/image54.png"/><Relationship Id="rId4" Type="http://schemas.openxmlformats.org/officeDocument/2006/relationships/image" Target="../media/image72.png"/><Relationship Id="rId9" Type="http://schemas.openxmlformats.org/officeDocument/2006/relationships/image" Target="../media/image5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hyperlink" Target="https://github.com/CJchanghwan/seventeenagain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Relationship Id="rId1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3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jpeg"/><Relationship Id="rId4" Type="http://schemas.openxmlformats.org/officeDocument/2006/relationships/hyperlink" Target="mailto:wgosoo121@naver.com" TargetMode="External"/><Relationship Id="rId9" Type="http://schemas.openxmlformats.org/officeDocument/2006/relationships/image" Target="../media/image1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youtu.be/3_jGaO6CPP0?t=8" TargetMode="External"/><Relationship Id="rId4" Type="http://schemas.openxmlformats.org/officeDocument/2006/relationships/image" Target="../media/image21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5" Type="http://schemas.openxmlformats.org/officeDocument/2006/relationships/image" Target="../media/image3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18" Type="http://schemas.openxmlformats.org/officeDocument/2006/relationships/image" Target="../media/image38.pn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image" Target="../media/image22.png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5" Type="http://schemas.openxmlformats.org/officeDocument/2006/relationships/image" Target="../media/image3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4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17" Type="http://schemas.openxmlformats.org/officeDocument/2006/relationships/image" Target="../media/image39.png"/><Relationship Id="rId2" Type="http://schemas.openxmlformats.org/officeDocument/2006/relationships/image" Target="../media/image22.png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5" Type="http://schemas.openxmlformats.org/officeDocument/2006/relationships/image" Target="../media/image3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95BE373-FD25-46D7-80BE-029BF6E46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0E8675-99DD-462F-A284-88D241C1336F}"/>
              </a:ext>
            </a:extLst>
          </p:cNvPr>
          <p:cNvSpPr/>
          <p:nvPr/>
        </p:nvSpPr>
        <p:spPr>
          <a:xfrm>
            <a:off x="750264" y="3908831"/>
            <a:ext cx="2609595" cy="715575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6CA046F-3BD7-4848-AAEE-2BDB5ADF6B8E}"/>
              </a:ext>
            </a:extLst>
          </p:cNvPr>
          <p:cNvSpPr/>
          <p:nvPr/>
        </p:nvSpPr>
        <p:spPr>
          <a:xfrm>
            <a:off x="4232127" y="3298355"/>
            <a:ext cx="4122424" cy="610476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3BE9A1BB-FE0C-4C91-A861-2260CEDFBB7F}"/>
              </a:ext>
            </a:extLst>
          </p:cNvPr>
          <p:cNvSpPr txBox="1">
            <a:spLocks/>
          </p:cNvSpPr>
          <p:nvPr/>
        </p:nvSpPr>
        <p:spPr>
          <a:xfrm>
            <a:off x="310428" y="2481676"/>
            <a:ext cx="9052575" cy="2569909"/>
          </a:xfrm>
          <a:prstGeom prst="rect">
            <a:avLst/>
          </a:prstGeom>
          <a:noFill/>
        </p:spPr>
        <p:txBody>
          <a:bodyPr bIns="108000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ln w="0"/>
                <a:latin typeface="+mj-ea"/>
              </a:rPr>
              <a:t>주행 영상 데이터 </a:t>
            </a:r>
            <a:r>
              <a:rPr lang="en-US" altLang="ko-KR" b="1" dirty="0">
                <a:ln w="0"/>
                <a:latin typeface="+mj-ea"/>
              </a:rPr>
              <a:t>(BDD100K)</a:t>
            </a:r>
            <a:r>
              <a:rPr lang="ko-KR" altLang="en-US" b="1" dirty="0">
                <a:ln w="0"/>
                <a:latin typeface="+mj-ea"/>
              </a:rPr>
              <a:t>를</a:t>
            </a:r>
            <a:r>
              <a:rPr lang="en-US" altLang="ko-KR" b="1" dirty="0">
                <a:ln w="0"/>
                <a:latin typeface="+mj-ea"/>
              </a:rPr>
              <a:t> </a:t>
            </a:r>
            <a:br>
              <a:rPr lang="en-US" altLang="ko-KR" b="1" dirty="0">
                <a:ln w="0"/>
                <a:latin typeface="+mj-ea"/>
              </a:rPr>
            </a:br>
            <a:r>
              <a:rPr lang="ko-KR" altLang="en-US" b="1" dirty="0">
                <a:ln w="0"/>
                <a:latin typeface="+mj-ea"/>
              </a:rPr>
              <a:t>이용한 국내 블랙박스의 사진 </a:t>
            </a:r>
            <a:br>
              <a:rPr lang="en-US" altLang="ko-KR" b="1" dirty="0">
                <a:ln w="0"/>
                <a:latin typeface="+mj-ea"/>
              </a:rPr>
            </a:br>
            <a:r>
              <a:rPr lang="ko-KR" altLang="en-US" b="1" dirty="0">
                <a:ln w="0"/>
                <a:latin typeface="+mj-ea"/>
              </a:rPr>
              <a:t>밤낮 전환 프로그램 </a:t>
            </a:r>
            <a:r>
              <a:rPr lang="en-US" altLang="ko-KR" b="1" dirty="0">
                <a:ln w="0"/>
                <a:latin typeface="+mj-ea"/>
              </a:rPr>
              <a:t>(</a:t>
            </a:r>
            <a:r>
              <a:rPr lang="ko-KR" altLang="en-US" b="1" dirty="0">
                <a:ln w="0"/>
                <a:latin typeface="+mj-ea"/>
              </a:rPr>
              <a:t>인공지능</a:t>
            </a:r>
            <a:r>
              <a:rPr lang="en-US" altLang="ko-KR" b="1" dirty="0">
                <a:ln w="0"/>
                <a:latin typeface="+mj-ea"/>
              </a:rPr>
              <a:t>)</a:t>
            </a:r>
            <a:br>
              <a:rPr lang="ko-KR" altLang="en-US" b="1" dirty="0">
                <a:ln w="0"/>
                <a:latin typeface="+mj-ea"/>
              </a:rPr>
            </a:br>
            <a:endParaRPr lang="ko-KR" altLang="en-US" b="1" dirty="0">
              <a:latin typeface="+mj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9A718C4-5AB5-4F59-8FF0-A24E0344F429}"/>
              </a:ext>
            </a:extLst>
          </p:cNvPr>
          <p:cNvSpPr/>
          <p:nvPr/>
        </p:nvSpPr>
        <p:spPr>
          <a:xfrm>
            <a:off x="421640" y="582804"/>
            <a:ext cx="11145520" cy="5647174"/>
          </a:xfrm>
          <a:prstGeom prst="rect">
            <a:avLst/>
          </a:prstGeom>
          <a:noFill/>
          <a:ln w="38100"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5E49096-431B-4BD3-95F0-34136353E046}"/>
              </a:ext>
            </a:extLst>
          </p:cNvPr>
          <p:cNvGrpSpPr/>
          <p:nvPr/>
        </p:nvGrpSpPr>
        <p:grpSpPr>
          <a:xfrm>
            <a:off x="9271794" y="1128031"/>
            <a:ext cx="2248503" cy="1015663"/>
            <a:chOff x="133077" y="1238424"/>
            <a:chExt cx="2248503" cy="10156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38CE061-F0A4-48CC-A7FA-776B637A1EED}"/>
                </a:ext>
              </a:extLst>
            </p:cNvPr>
            <p:cNvSpPr txBox="1"/>
            <p:nvPr/>
          </p:nvSpPr>
          <p:spPr>
            <a:xfrm>
              <a:off x="133077" y="1238424"/>
              <a:ext cx="12105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0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17</a:t>
              </a:r>
              <a:endParaRPr lang="ko-KR" altLang="en-US" sz="6000" b="1" dirty="0">
                <a:solidFill>
                  <a:srgbClr val="FF0000"/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5A3914F-4252-4BD8-A752-B5F63FA8A3ED}"/>
                </a:ext>
              </a:extLst>
            </p:cNvPr>
            <p:cNvGrpSpPr/>
            <p:nvPr/>
          </p:nvGrpSpPr>
          <p:grpSpPr>
            <a:xfrm>
              <a:off x="1250362" y="1674847"/>
              <a:ext cx="1131218" cy="400110"/>
              <a:chOff x="5108660" y="3209382"/>
              <a:chExt cx="2170581" cy="767731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E172D06E-87E3-445C-86BF-9324353F508F}"/>
                  </a:ext>
                </a:extLst>
              </p:cNvPr>
              <p:cNvGrpSpPr/>
              <p:nvPr/>
            </p:nvGrpSpPr>
            <p:grpSpPr>
              <a:xfrm>
                <a:off x="5108660" y="3253512"/>
                <a:ext cx="723600" cy="723600"/>
                <a:chOff x="5108660" y="3253512"/>
                <a:chExt cx="723600" cy="723600"/>
              </a:xfrm>
            </p:grpSpPr>
            <p:sp>
              <p:nvSpPr>
                <p:cNvPr id="13" name="자유형: 도형 12">
                  <a:extLst>
                    <a:ext uri="{FF2B5EF4-FFF2-40B4-BE49-F238E27FC236}">
                      <a16:creationId xmlns:a16="http://schemas.microsoft.com/office/drawing/2014/main" id="{788EEB71-4D86-411E-8073-9FDD408FF75C}"/>
                    </a:ext>
                  </a:extLst>
                </p:cNvPr>
                <p:cNvSpPr/>
                <p:nvPr/>
              </p:nvSpPr>
              <p:spPr>
                <a:xfrm>
                  <a:off x="5441695" y="3438525"/>
                  <a:ext cx="182127" cy="353577"/>
                </a:xfrm>
                <a:custGeom>
                  <a:avLst/>
                  <a:gdLst>
                    <a:gd name="connsiteX0" fmla="*/ 0 w 182127"/>
                    <a:gd name="connsiteY0" fmla="*/ 0 h 353577"/>
                    <a:gd name="connsiteX1" fmla="*/ 0 w 182127"/>
                    <a:gd name="connsiteY1" fmla="*/ 211865 h 353577"/>
                    <a:gd name="connsiteX2" fmla="*/ 141722 w 182127"/>
                    <a:gd name="connsiteY2" fmla="*/ 353578 h 353577"/>
                    <a:gd name="connsiteX3" fmla="*/ 182128 w 182127"/>
                    <a:gd name="connsiteY3" fmla="*/ 313173 h 353577"/>
                    <a:gd name="connsiteX4" fmla="*/ 57150 w 182127"/>
                    <a:gd name="connsiteY4" fmla="*/ 188185 h 353577"/>
                    <a:gd name="connsiteX5" fmla="*/ 57150 w 182127"/>
                    <a:gd name="connsiteY5" fmla="*/ 0 h 353577"/>
                    <a:gd name="connsiteX6" fmla="*/ 0 w 182127"/>
                    <a:gd name="connsiteY6" fmla="*/ 0 h 353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2127" h="353577">
                      <a:moveTo>
                        <a:pt x="0" y="0"/>
                      </a:moveTo>
                      <a:lnTo>
                        <a:pt x="0" y="211865"/>
                      </a:lnTo>
                      <a:lnTo>
                        <a:pt x="141722" y="353578"/>
                      </a:lnTo>
                      <a:lnTo>
                        <a:pt x="182128" y="313173"/>
                      </a:lnTo>
                      <a:lnTo>
                        <a:pt x="57150" y="188185"/>
                      </a:lnTo>
                      <a:lnTo>
                        <a:pt x="5715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" name="자유형: 도형 13">
                  <a:extLst>
                    <a:ext uri="{FF2B5EF4-FFF2-40B4-BE49-F238E27FC236}">
                      <a16:creationId xmlns:a16="http://schemas.microsoft.com/office/drawing/2014/main" id="{D60A9ACA-1B4A-44F8-BA01-58ECBFBA13C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5400000" flipH="1">
                  <a:off x="5108660" y="3253512"/>
                  <a:ext cx="723600" cy="723600"/>
                </a:xfrm>
                <a:custGeom>
                  <a:avLst/>
                  <a:gdLst>
                    <a:gd name="connsiteX0" fmla="*/ 361950 w 723900"/>
                    <a:gd name="connsiteY0" fmla="*/ 0 h 723900"/>
                    <a:gd name="connsiteX1" fmla="*/ 644843 w 723900"/>
                    <a:gd name="connsiteY1" fmla="*/ 136208 h 723900"/>
                    <a:gd name="connsiteX2" fmla="*/ 660206 w 723900"/>
                    <a:gd name="connsiteY2" fmla="*/ 120844 h 723900"/>
                    <a:gd name="connsiteX3" fmla="*/ 723900 w 723900"/>
                    <a:gd name="connsiteY3" fmla="*/ 57150 h 723900"/>
                    <a:gd name="connsiteX4" fmla="*/ 723900 w 723900"/>
                    <a:gd name="connsiteY4" fmla="*/ 257175 h 723900"/>
                    <a:gd name="connsiteX5" fmla="*/ 523875 w 723900"/>
                    <a:gd name="connsiteY5" fmla="*/ 257175 h 723900"/>
                    <a:gd name="connsiteX6" fmla="*/ 579120 w 723900"/>
                    <a:gd name="connsiteY6" fmla="*/ 201930 h 723900"/>
                    <a:gd name="connsiteX7" fmla="*/ 603771 w 723900"/>
                    <a:gd name="connsiteY7" fmla="*/ 177279 h 723900"/>
                    <a:gd name="connsiteX8" fmla="*/ 177327 w 723900"/>
                    <a:gd name="connsiteY8" fmla="*/ 121455 h 723900"/>
                    <a:gd name="connsiteX9" fmla="*/ 121502 w 723900"/>
                    <a:gd name="connsiteY9" fmla="*/ 547899 h 723900"/>
                    <a:gd name="connsiteX10" fmla="*/ 547947 w 723900"/>
                    <a:gd name="connsiteY10" fmla="*/ 603723 h 723900"/>
                    <a:gd name="connsiteX11" fmla="*/ 666750 w 723900"/>
                    <a:gd name="connsiteY11" fmla="*/ 361950 h 723900"/>
                    <a:gd name="connsiteX12" fmla="*/ 723900 w 723900"/>
                    <a:gd name="connsiteY12" fmla="*/ 361950 h 723900"/>
                    <a:gd name="connsiteX13" fmla="*/ 361950 w 723900"/>
                    <a:gd name="connsiteY13" fmla="*/ 723900 h 723900"/>
                    <a:gd name="connsiteX14" fmla="*/ 0 w 723900"/>
                    <a:gd name="connsiteY14" fmla="*/ 361950 h 723900"/>
                    <a:gd name="connsiteX15" fmla="*/ 361950 w 723900"/>
                    <a:gd name="connsiteY15" fmla="*/ 0 h 723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3900" h="723900">
                      <a:moveTo>
                        <a:pt x="361950" y="0"/>
                      </a:moveTo>
                      <a:cubicBezTo>
                        <a:pt x="472084" y="-111"/>
                        <a:pt x="576249" y="50043"/>
                        <a:pt x="644843" y="136208"/>
                      </a:cubicBezTo>
                      <a:lnTo>
                        <a:pt x="660206" y="120844"/>
                      </a:lnTo>
                      <a:lnTo>
                        <a:pt x="723900" y="57150"/>
                      </a:lnTo>
                      <a:lnTo>
                        <a:pt x="723900" y="257175"/>
                      </a:lnTo>
                      <a:lnTo>
                        <a:pt x="523875" y="257175"/>
                      </a:lnTo>
                      <a:lnTo>
                        <a:pt x="579120" y="201930"/>
                      </a:lnTo>
                      <a:lnTo>
                        <a:pt x="603771" y="177279"/>
                      </a:lnTo>
                      <a:cubicBezTo>
                        <a:pt x="501426" y="44105"/>
                        <a:pt x="310502" y="19111"/>
                        <a:pt x="177327" y="121455"/>
                      </a:cubicBezTo>
                      <a:cubicBezTo>
                        <a:pt x="44152" y="223799"/>
                        <a:pt x="19159" y="414724"/>
                        <a:pt x="121502" y="547899"/>
                      </a:cubicBezTo>
                      <a:cubicBezTo>
                        <a:pt x="223846" y="681074"/>
                        <a:pt x="414772" y="706068"/>
                        <a:pt x="547947" y="603723"/>
                      </a:cubicBezTo>
                      <a:cubicBezTo>
                        <a:pt x="623028" y="546024"/>
                        <a:pt x="666949" y="456642"/>
                        <a:pt x="666750" y="361950"/>
                      </a:cubicBezTo>
                      <a:lnTo>
                        <a:pt x="723900" y="361950"/>
                      </a:lnTo>
                      <a:cubicBezTo>
                        <a:pt x="723900" y="561849"/>
                        <a:pt x="561849" y="723900"/>
                        <a:pt x="361950" y="723900"/>
                      </a:cubicBezTo>
                      <a:cubicBezTo>
                        <a:pt x="162051" y="723900"/>
                        <a:pt x="0" y="561849"/>
                        <a:pt x="0" y="361950"/>
                      </a:cubicBezTo>
                      <a:cubicBezTo>
                        <a:pt x="0" y="162051"/>
                        <a:pt x="162051" y="0"/>
                        <a:pt x="36195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F449944-97AE-430C-B88E-ADF34C1DDB2B}"/>
                  </a:ext>
                </a:extLst>
              </p:cNvPr>
              <p:cNvSpPr txBox="1"/>
              <p:nvPr/>
            </p:nvSpPr>
            <p:spPr>
              <a:xfrm>
                <a:off x="5623821" y="3209382"/>
                <a:ext cx="1655420" cy="7677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dist"/>
                <a:r>
                  <a:rPr lang="ko-KR" altLang="en-US" sz="2000" dirty="0" err="1">
                    <a:latin typeface="한컴 말랑말랑 Bold" panose="020F0803000000000000" pitchFamily="50" charset="-127"/>
                    <a:ea typeface="한컴 말랑말랑 Bold" panose="020F0803000000000000" pitchFamily="50" charset="-127"/>
                  </a:rPr>
                  <a:t>ㅓ게인</a:t>
                </a:r>
                <a:endParaRPr lang="ko-KR" altLang="en-US" sz="2000" dirty="0">
                  <a:latin typeface="한컴 말랑말랑 Bold" panose="020F0803000000000000" pitchFamily="50" charset="-127"/>
                  <a:ea typeface="한컴 말랑말랑 Bold" panose="020F0803000000000000" pitchFamily="50" charset="-127"/>
                </a:endParaRPr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73E2F1C-F25D-45E3-BC41-5F56B8563453}"/>
              </a:ext>
            </a:extLst>
          </p:cNvPr>
          <p:cNvSpPr txBox="1"/>
          <p:nvPr/>
        </p:nvSpPr>
        <p:spPr>
          <a:xfrm>
            <a:off x="9508397" y="2097166"/>
            <a:ext cx="194796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조선대학교 컴퓨터공학과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 err="1">
                <a:solidFill>
                  <a:schemeClr val="tx1"/>
                </a:solidFill>
              </a:rPr>
              <a:t>산학캡스톤디자인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r>
              <a:rPr lang="en-US" altLang="ko-KR" sz="1200" dirty="0">
                <a:solidFill>
                  <a:schemeClr val="tx1"/>
                </a:solidFill>
              </a:rPr>
              <a:t>04</a:t>
            </a:r>
            <a:r>
              <a:rPr lang="ko-KR" altLang="en-US" sz="1200" dirty="0">
                <a:solidFill>
                  <a:schemeClr val="tx1"/>
                </a:solidFill>
              </a:rPr>
              <a:t>분반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3AFC84-8E21-41A8-B509-B1CB0A6B43C3}"/>
              </a:ext>
            </a:extLst>
          </p:cNvPr>
          <p:cNvSpPr txBox="1"/>
          <p:nvPr/>
        </p:nvSpPr>
        <p:spPr>
          <a:xfrm>
            <a:off x="9426643" y="3385023"/>
            <a:ext cx="2029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발표자 </a:t>
            </a:r>
            <a:r>
              <a:rPr lang="en-US" altLang="ko-KR" dirty="0"/>
              <a:t>: </a:t>
            </a:r>
            <a:r>
              <a:rPr lang="ko-KR" altLang="en-US" b="1" dirty="0"/>
              <a:t>김 장 섭</a:t>
            </a:r>
            <a:r>
              <a:rPr lang="en-US" altLang="ko-KR" b="1" dirty="0"/>
              <a:t> </a:t>
            </a:r>
            <a:endParaRPr lang="ko-KR" alt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7B18C3-825B-4CFF-8F3B-ADFDA5CD0B91}"/>
              </a:ext>
            </a:extLst>
          </p:cNvPr>
          <p:cNvSpPr txBox="1"/>
          <p:nvPr/>
        </p:nvSpPr>
        <p:spPr>
          <a:xfrm>
            <a:off x="10357026" y="6359323"/>
            <a:ext cx="1300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2022.04.18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BE2972-4FCF-471C-8795-5F3B5C719C3F}"/>
              </a:ext>
            </a:extLst>
          </p:cNvPr>
          <p:cNvSpPr txBox="1"/>
          <p:nvPr/>
        </p:nvSpPr>
        <p:spPr>
          <a:xfrm>
            <a:off x="9493796" y="3811807"/>
            <a:ext cx="16129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조원 </a:t>
            </a:r>
            <a:r>
              <a:rPr lang="en-US" altLang="ko-KR" dirty="0"/>
              <a:t>: </a:t>
            </a:r>
            <a:r>
              <a:rPr lang="ko-KR" altLang="en-US" dirty="0"/>
              <a:t>고창환</a:t>
            </a:r>
            <a:endParaRPr lang="en-US" altLang="ko-KR" dirty="0"/>
          </a:p>
          <a:p>
            <a:r>
              <a:rPr lang="en-US" altLang="ko-KR" dirty="0"/>
              <a:t>        </a:t>
            </a:r>
            <a:r>
              <a:rPr lang="ko-KR" altLang="en-US" dirty="0"/>
              <a:t>김선영</a:t>
            </a:r>
            <a:endParaRPr lang="en-US" altLang="ko-KR" dirty="0"/>
          </a:p>
          <a:p>
            <a:r>
              <a:rPr lang="en-US" altLang="ko-KR" dirty="0"/>
              <a:t>        </a:t>
            </a:r>
            <a:r>
              <a:rPr lang="ko-KR" altLang="en-US" dirty="0"/>
              <a:t>이상은</a:t>
            </a:r>
            <a:endParaRPr lang="en-US" altLang="ko-KR" dirty="0"/>
          </a:p>
          <a:p>
            <a:r>
              <a:rPr lang="en-US" altLang="ko-KR" dirty="0"/>
              <a:t>        </a:t>
            </a:r>
            <a:r>
              <a:rPr lang="ko-KR" altLang="en-US" dirty="0"/>
              <a:t>박경민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C00477-2D58-4795-8694-841E84FE73B6}"/>
              </a:ext>
            </a:extLst>
          </p:cNvPr>
          <p:cNvSpPr txBox="1"/>
          <p:nvPr/>
        </p:nvSpPr>
        <p:spPr>
          <a:xfrm>
            <a:off x="9481305" y="2981219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6</a:t>
            </a:r>
            <a:r>
              <a:rPr lang="ko-KR" altLang="en-US" b="1" dirty="0"/>
              <a:t>조</a:t>
            </a:r>
          </a:p>
        </p:txBody>
      </p:sp>
    </p:spTree>
    <p:extLst>
      <p:ext uri="{BB962C8B-B14F-4D97-AF65-F5344CB8AC3E}">
        <p14:creationId xmlns:p14="http://schemas.microsoft.com/office/powerpoint/2010/main" val="73174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6CB35D-1181-4B08-AC76-296E2EFF90BF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03BF15-D64A-45E3-B066-5680F2C9B14F}"/>
              </a:ext>
            </a:extLst>
          </p:cNvPr>
          <p:cNvGrpSpPr/>
          <p:nvPr/>
        </p:nvGrpSpPr>
        <p:grpSpPr>
          <a:xfrm>
            <a:off x="320268" y="1173416"/>
            <a:ext cx="1723365" cy="1943715"/>
            <a:chOff x="136205" y="1173416"/>
            <a:chExt cx="1723365" cy="1943715"/>
          </a:xfrm>
        </p:grpSpPr>
        <p:pic>
          <p:nvPicPr>
            <p:cNvPr id="9" name="그래픽 8" descr="컴퓨터 단색으로 채워진">
              <a:extLst>
                <a:ext uri="{FF2B5EF4-FFF2-40B4-BE49-F238E27FC236}">
                  <a16:creationId xmlns:a16="http://schemas.microsoft.com/office/drawing/2014/main" id="{06FC9109-EC23-478E-96A0-50F55A5578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9200" y="1173416"/>
              <a:ext cx="1317374" cy="13173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85135C-E1C3-4124-BF65-7981012EBA8A}"/>
                </a:ext>
              </a:extLst>
            </p:cNvPr>
            <p:cNvSpPr txBox="1"/>
            <p:nvPr/>
          </p:nvSpPr>
          <p:spPr>
            <a:xfrm>
              <a:off x="136205" y="2747799"/>
              <a:ext cx="1723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개발 환경 구축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8896C7-665D-495A-9EEE-3B4AFA8236B3}"/>
              </a:ext>
            </a:extLst>
          </p:cNvPr>
          <p:cNvGrpSpPr/>
          <p:nvPr/>
        </p:nvGrpSpPr>
        <p:grpSpPr>
          <a:xfrm>
            <a:off x="2406319" y="1192536"/>
            <a:ext cx="1442810" cy="1924595"/>
            <a:chOff x="2119666" y="1192536"/>
            <a:chExt cx="1442810" cy="1924595"/>
          </a:xfrm>
        </p:grpSpPr>
        <p:pic>
          <p:nvPicPr>
            <p:cNvPr id="19" name="그래픽 18" descr="이미지 단색으로 채워진">
              <a:extLst>
                <a:ext uri="{FF2B5EF4-FFF2-40B4-BE49-F238E27FC236}">
                  <a16:creationId xmlns:a16="http://schemas.microsoft.com/office/drawing/2014/main" id="{C41AA19D-0855-4624-A0BA-97BFEDEB3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170402" y="1192536"/>
              <a:ext cx="1341338" cy="13413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41F71C-11BF-4A2A-A610-CCF22125BB55}"/>
                </a:ext>
              </a:extLst>
            </p:cNvPr>
            <p:cNvSpPr txBox="1"/>
            <p:nvPr/>
          </p:nvSpPr>
          <p:spPr>
            <a:xfrm>
              <a:off x="2119666" y="2747799"/>
              <a:ext cx="1442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데이터 수집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7EC0D0-6847-4EB4-AFC6-9BC2EA2906BF}"/>
              </a:ext>
            </a:extLst>
          </p:cNvPr>
          <p:cNvGrpSpPr/>
          <p:nvPr/>
        </p:nvGrpSpPr>
        <p:grpSpPr>
          <a:xfrm>
            <a:off x="4160172" y="1192536"/>
            <a:ext cx="2653684" cy="1924595"/>
            <a:chOff x="3798321" y="1192536"/>
            <a:chExt cx="2653684" cy="1924595"/>
          </a:xfrm>
        </p:grpSpPr>
        <p:pic>
          <p:nvPicPr>
            <p:cNvPr id="32" name="그래픽 31" descr="막대 그래프 상향 추세 윤곽선">
              <a:extLst>
                <a:ext uri="{FF2B5EF4-FFF2-40B4-BE49-F238E27FC236}">
                  <a16:creationId xmlns:a16="http://schemas.microsoft.com/office/drawing/2014/main" id="{83F00F25-4A3C-42CC-9CD8-7A6014E75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422828" y="1192536"/>
              <a:ext cx="1404671" cy="140467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2B03CC-6A40-4B26-B47A-C5BFEA8B884D}"/>
                </a:ext>
              </a:extLst>
            </p:cNvPr>
            <p:cNvSpPr txBox="1"/>
            <p:nvPr/>
          </p:nvSpPr>
          <p:spPr>
            <a:xfrm>
              <a:off x="3798321" y="2747799"/>
              <a:ext cx="2653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/>
                <a:t>빛번짐</a:t>
              </a:r>
              <a:r>
                <a:rPr lang="ko-KR" altLang="en-US" dirty="0"/>
                <a:t> 최소화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10134B6-BEA5-4211-A9B2-AA5E3A97067C}"/>
              </a:ext>
            </a:extLst>
          </p:cNvPr>
          <p:cNvGrpSpPr/>
          <p:nvPr/>
        </p:nvGrpSpPr>
        <p:grpSpPr>
          <a:xfrm>
            <a:off x="10246050" y="1357179"/>
            <a:ext cx="1190897" cy="1730110"/>
            <a:chOff x="9970843" y="1373865"/>
            <a:chExt cx="1190897" cy="1730110"/>
          </a:xfrm>
        </p:grpSpPr>
        <p:pic>
          <p:nvPicPr>
            <p:cNvPr id="21" name="그래픽 20" descr="스토리텔링 단색으로 채워진">
              <a:extLst>
                <a:ext uri="{FF2B5EF4-FFF2-40B4-BE49-F238E27FC236}">
                  <a16:creationId xmlns:a16="http://schemas.microsoft.com/office/drawing/2014/main" id="{C66355BD-A774-44C3-B6E7-372371A4D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109092" y="1373865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43E3E5-9094-4398-A6BD-6B7DE02BD75F}"/>
                </a:ext>
              </a:extLst>
            </p:cNvPr>
            <p:cNvSpPr txBox="1"/>
            <p:nvPr/>
          </p:nvSpPr>
          <p:spPr>
            <a:xfrm>
              <a:off x="9970843" y="2734643"/>
              <a:ext cx="119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결과</a:t>
              </a:r>
              <a:endParaRPr lang="en-US" altLang="ko-KR" dirty="0"/>
            </a:p>
          </p:txBody>
        </p:sp>
      </p:grpSp>
      <p:sp>
        <p:nvSpPr>
          <p:cNvPr id="24" name="슬라이드 번호 개체 틀 1">
            <a:extLst>
              <a:ext uri="{FF2B5EF4-FFF2-40B4-BE49-F238E27FC236}">
                <a16:creationId xmlns:a16="http://schemas.microsoft.com/office/drawing/2014/main" id="{C1760870-0AC8-4B79-B636-F16788FE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10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6661CA-80DC-4965-9351-6D7451E01A83}"/>
              </a:ext>
            </a:extLst>
          </p:cNvPr>
          <p:cNvGrpSpPr/>
          <p:nvPr/>
        </p:nvGrpSpPr>
        <p:grpSpPr>
          <a:xfrm>
            <a:off x="6772671" y="1373865"/>
            <a:ext cx="2886257" cy="1743266"/>
            <a:chOff x="6311747" y="1373865"/>
            <a:chExt cx="2886257" cy="1743266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410B744-03F0-4DAC-9237-11B253D09CB5}"/>
                </a:ext>
              </a:extLst>
            </p:cNvPr>
            <p:cNvGrpSpPr/>
            <p:nvPr/>
          </p:nvGrpSpPr>
          <p:grpSpPr>
            <a:xfrm>
              <a:off x="6311747" y="1373865"/>
              <a:ext cx="2886257" cy="914400"/>
              <a:chOff x="5896252" y="1373865"/>
              <a:chExt cx="2886257" cy="914400"/>
            </a:xfrm>
          </p:grpSpPr>
          <p:pic>
            <p:nvPicPr>
              <p:cNvPr id="13" name="그래픽 12" descr="오른쪽 화살표 단색으로 채워진">
                <a:extLst>
                  <a:ext uri="{FF2B5EF4-FFF2-40B4-BE49-F238E27FC236}">
                    <a16:creationId xmlns:a16="http://schemas.microsoft.com/office/drawing/2014/main" id="{3EFE553E-FAB6-4631-B7B4-57EF25CAC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68106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그래픽 14" descr="달 단색으로 채워진">
                <a:extLst>
                  <a:ext uri="{FF2B5EF4-FFF2-40B4-BE49-F238E27FC236}">
                    <a16:creationId xmlns:a16="http://schemas.microsoft.com/office/drawing/2014/main" id="{AD571801-340F-4B82-82F3-8725AA2E3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58962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7" name="그래픽 26" descr="일 단색으로 채워진">
                <a:extLst>
                  <a:ext uri="{FF2B5EF4-FFF2-40B4-BE49-F238E27FC236}">
                    <a16:creationId xmlns:a16="http://schemas.microsoft.com/office/drawing/2014/main" id="{A628E1E5-5556-431F-9F9C-1DE5B7206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p:blipFill>
            <p:spPr>
              <a:xfrm>
                <a:off x="7868109" y="1373865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A7F3EB-D786-402E-82CA-DECD14408F65}"/>
                </a:ext>
              </a:extLst>
            </p:cNvPr>
            <p:cNvSpPr txBox="1"/>
            <p:nvPr/>
          </p:nvSpPr>
          <p:spPr>
            <a:xfrm>
              <a:off x="6768947" y="2747799"/>
              <a:ext cx="2298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밤낮전환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9DD967C-FCDC-4F09-ADC6-EEDD960A289B}"/>
              </a:ext>
            </a:extLst>
          </p:cNvPr>
          <p:cNvSpPr/>
          <p:nvPr/>
        </p:nvSpPr>
        <p:spPr>
          <a:xfrm>
            <a:off x="4124364" y="1247845"/>
            <a:ext cx="2689491" cy="18692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60303DC4-15C3-4375-894D-1B14108C614D}"/>
              </a:ext>
            </a:extLst>
          </p:cNvPr>
          <p:cNvGrpSpPr/>
          <p:nvPr/>
        </p:nvGrpSpPr>
        <p:grpSpPr>
          <a:xfrm>
            <a:off x="265233" y="3344298"/>
            <a:ext cx="10734848" cy="3138272"/>
            <a:chOff x="85908" y="3374327"/>
            <a:chExt cx="10734848" cy="3138272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1878099-6120-49C2-9457-78E8E3F7D1F4}"/>
                </a:ext>
              </a:extLst>
            </p:cNvPr>
            <p:cNvSpPr txBox="1"/>
            <p:nvPr/>
          </p:nvSpPr>
          <p:spPr>
            <a:xfrm>
              <a:off x="1655009" y="5866268"/>
              <a:ext cx="15026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이미지 가공</a:t>
              </a:r>
              <a:r>
                <a:rPr lang="en-US" altLang="ko-KR" dirty="0"/>
                <a:t>.</a:t>
              </a:r>
            </a:p>
          </p:txBody>
        </p: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C6CECB11-6291-465D-82F5-7A52D1E08F78}"/>
                </a:ext>
              </a:extLst>
            </p:cNvPr>
            <p:cNvGrpSpPr/>
            <p:nvPr/>
          </p:nvGrpSpPr>
          <p:grpSpPr>
            <a:xfrm>
              <a:off x="85908" y="3374327"/>
              <a:ext cx="10734848" cy="3138272"/>
              <a:chOff x="85908" y="3374327"/>
              <a:chExt cx="10734848" cy="3138272"/>
            </a:xfrm>
          </p:grpSpPr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9EF8D134-5CBC-4618-A22D-D31CE64D34BD}"/>
                  </a:ext>
                </a:extLst>
              </p:cNvPr>
              <p:cNvGrpSpPr/>
              <p:nvPr/>
            </p:nvGrpSpPr>
            <p:grpSpPr>
              <a:xfrm>
                <a:off x="3634274" y="3744433"/>
                <a:ext cx="7186482" cy="2768166"/>
                <a:chOff x="4586300" y="3880033"/>
                <a:chExt cx="7186482" cy="2768166"/>
              </a:xfrm>
            </p:grpSpPr>
            <p:pic>
              <p:nvPicPr>
                <p:cNvPr id="26" name="그래픽 25" descr="이미지 단색으로 채워진">
                  <a:extLst>
                    <a:ext uri="{FF2B5EF4-FFF2-40B4-BE49-F238E27FC236}">
                      <a16:creationId xmlns:a16="http://schemas.microsoft.com/office/drawing/2014/main" id="{F6BED3AD-2EB9-4C3E-AC4D-1952EE94F1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586300" y="3893088"/>
                  <a:ext cx="1783013" cy="1783013"/>
                </a:xfrm>
                <a:prstGeom prst="rect">
                  <a:avLst/>
                </a:prstGeom>
              </p:spPr>
            </p:pic>
            <p:pic>
              <p:nvPicPr>
                <p:cNvPr id="33" name="그래픽 32" descr="이미지 단색으로 채워진">
                  <a:extLst>
                    <a:ext uri="{FF2B5EF4-FFF2-40B4-BE49-F238E27FC236}">
                      <a16:creationId xmlns:a16="http://schemas.microsoft.com/office/drawing/2014/main" id="{CC2CEBD3-59C2-4C2B-BEFB-2A68580566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22341" y="4271125"/>
                  <a:ext cx="914400" cy="914400"/>
                </a:xfrm>
                <a:prstGeom prst="rect">
                  <a:avLst/>
                </a:prstGeom>
              </p:spPr>
            </p:pic>
            <p:pic>
              <p:nvPicPr>
                <p:cNvPr id="38" name="그래픽 37" descr="오른쪽 화살표 단색으로 채워진">
                  <a:extLst>
                    <a:ext uri="{FF2B5EF4-FFF2-40B4-BE49-F238E27FC236}">
                      <a16:creationId xmlns:a16="http://schemas.microsoft.com/office/drawing/2014/main" id="{AF561D16-902D-47DE-9BDB-1548237B53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88627" y="4271125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7BDBB8D8-66F9-46E5-BEEA-14E61D1CA541}"/>
                    </a:ext>
                  </a:extLst>
                </p:cNvPr>
                <p:cNvSpPr txBox="1"/>
                <p:nvPr/>
              </p:nvSpPr>
              <p:spPr>
                <a:xfrm>
                  <a:off x="6668999" y="4271125"/>
                  <a:ext cx="81788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/>
                    <a:t>축소</a:t>
                  </a:r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45FE2CA8-B87A-44DC-8849-B59FCC753D43}"/>
                    </a:ext>
                  </a:extLst>
                </p:cNvPr>
                <p:cNvSpPr txBox="1"/>
                <p:nvPr/>
              </p:nvSpPr>
              <p:spPr>
                <a:xfrm>
                  <a:off x="4801155" y="6001868"/>
                  <a:ext cx="305592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CNN</a:t>
                  </a:r>
                  <a:r>
                    <a:rPr lang="ko-KR" altLang="en-US" dirty="0"/>
                    <a:t>알고리즘으로 이미지를</a:t>
                  </a:r>
                  <a:endParaRPr lang="en-US" altLang="ko-KR" dirty="0"/>
                </a:p>
                <a:p>
                  <a:r>
                    <a:rPr lang="ko-KR" altLang="en-US" dirty="0"/>
                    <a:t>줄여가며 특징 추출</a:t>
                  </a:r>
                </a:p>
              </p:txBody>
            </p:sp>
            <p:pic>
              <p:nvPicPr>
                <p:cNvPr id="47" name="그래픽 46" descr="오른쪽 화살표 단색으로 채워진">
                  <a:extLst>
                    <a:ext uri="{FF2B5EF4-FFF2-40B4-BE49-F238E27FC236}">
                      <a16:creationId xmlns:a16="http://schemas.microsoft.com/office/drawing/2014/main" id="{5DA86621-4D02-4B2E-AB07-A41D9D9276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856055" y="4271125"/>
                  <a:ext cx="914400" cy="914400"/>
                </a:xfrm>
                <a:prstGeom prst="rect">
                  <a:avLst/>
                </a:prstGeom>
              </p:spPr>
            </p:pic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252DED51-1D6D-487F-B63A-49572779EF14}"/>
                    </a:ext>
                  </a:extLst>
                </p:cNvPr>
                <p:cNvSpPr txBox="1"/>
                <p:nvPr/>
              </p:nvSpPr>
              <p:spPr>
                <a:xfrm>
                  <a:off x="8953651" y="4271125"/>
                  <a:ext cx="81788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/>
                    <a:t>복원</a:t>
                  </a:r>
                </a:p>
              </p:txBody>
            </p:sp>
            <p:pic>
              <p:nvPicPr>
                <p:cNvPr id="49" name="그래픽 48" descr="이미지 단색으로 채워진">
                  <a:extLst>
                    <a:ext uri="{FF2B5EF4-FFF2-40B4-BE49-F238E27FC236}">
                      <a16:creationId xmlns:a16="http://schemas.microsoft.com/office/drawing/2014/main" id="{CEAE127F-A300-401E-9929-3AB4E4AA7B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989769" y="3880033"/>
                  <a:ext cx="1783013" cy="1783013"/>
                </a:xfrm>
                <a:prstGeom prst="rect">
                  <a:avLst/>
                </a:prstGeom>
              </p:spPr>
            </p:pic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717481DE-50D7-4260-802F-7C1C64D69DBE}"/>
                    </a:ext>
                  </a:extLst>
                </p:cNvPr>
                <p:cNvSpPr txBox="1"/>
                <p:nvPr/>
              </p:nvSpPr>
              <p:spPr>
                <a:xfrm>
                  <a:off x="7569882" y="5144851"/>
                  <a:ext cx="128024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/>
                    <a:t>특징 추출</a:t>
                  </a:r>
                  <a:r>
                    <a:rPr lang="en-US" altLang="ko-KR" dirty="0"/>
                    <a:t>.</a:t>
                  </a:r>
                  <a:endParaRPr lang="ko-KR" altLang="en-US" dirty="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986C08A-CC63-4D06-929A-E8E2D62AE16C}"/>
                    </a:ext>
                  </a:extLst>
                </p:cNvPr>
                <p:cNvSpPr txBox="1"/>
                <p:nvPr/>
              </p:nvSpPr>
              <p:spPr>
                <a:xfrm>
                  <a:off x="8361100" y="5992519"/>
                  <a:ext cx="305592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/>
                    <a:t>특징 추출 후 원래대로 복원</a:t>
                  </a:r>
                  <a:r>
                    <a:rPr lang="en-US" altLang="ko-KR" dirty="0"/>
                    <a:t>.</a:t>
                  </a:r>
                  <a:endParaRPr lang="ko-KR" altLang="en-US" dirty="0"/>
                </a:p>
              </p:txBody>
            </p:sp>
          </p:grpSp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1296717D-939E-4190-A967-62B0BA800A81}"/>
                  </a:ext>
                </a:extLst>
              </p:cNvPr>
              <p:cNvGrpSpPr/>
              <p:nvPr/>
            </p:nvGrpSpPr>
            <p:grpSpPr>
              <a:xfrm>
                <a:off x="85908" y="3374327"/>
                <a:ext cx="3494644" cy="2582302"/>
                <a:chOff x="-282985" y="3493443"/>
                <a:chExt cx="3494644" cy="2582302"/>
              </a:xfrm>
            </p:grpSpPr>
            <p:pic>
              <p:nvPicPr>
                <p:cNvPr id="52" name="그래픽 51" descr="이미지 단색으로 채워진">
                  <a:extLst>
                    <a:ext uri="{FF2B5EF4-FFF2-40B4-BE49-F238E27FC236}">
                      <a16:creationId xmlns:a16="http://schemas.microsoft.com/office/drawing/2014/main" id="{8655B38C-22AF-4347-90B4-DB7841FE17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282985" y="3493443"/>
                  <a:ext cx="2582302" cy="2582302"/>
                </a:xfrm>
                <a:prstGeom prst="rect">
                  <a:avLst/>
                </a:prstGeom>
              </p:spPr>
            </p:pic>
            <p:pic>
              <p:nvPicPr>
                <p:cNvPr id="54" name="그래픽 53" descr="오른쪽 화살표 단색으로 채워진">
                  <a:extLst>
                    <a:ext uri="{FF2B5EF4-FFF2-40B4-BE49-F238E27FC236}">
                      <a16:creationId xmlns:a16="http://schemas.microsoft.com/office/drawing/2014/main" id="{DB3FCA36-F138-4CBF-B895-CD9EBFC8FA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97259" y="4294366"/>
                  <a:ext cx="914400" cy="91440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DE001C0E-86CB-46A8-9AB2-3A3EF0499BFC}"/>
              </a:ext>
            </a:extLst>
          </p:cNvPr>
          <p:cNvSpPr txBox="1"/>
          <p:nvPr/>
        </p:nvSpPr>
        <p:spPr>
          <a:xfrm>
            <a:off x="265233" y="233134"/>
            <a:ext cx="1634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블랙박스 밤낮 전환전체 시스템 구성도</a:t>
            </a:r>
          </a:p>
        </p:txBody>
      </p:sp>
    </p:spTree>
    <p:extLst>
      <p:ext uri="{BB962C8B-B14F-4D97-AF65-F5344CB8AC3E}">
        <p14:creationId xmlns:p14="http://schemas.microsoft.com/office/powerpoint/2010/main" val="3212217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6CB35D-1181-4B08-AC76-296E2EFF90BF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03BF15-D64A-45E3-B066-5680F2C9B14F}"/>
              </a:ext>
            </a:extLst>
          </p:cNvPr>
          <p:cNvGrpSpPr/>
          <p:nvPr/>
        </p:nvGrpSpPr>
        <p:grpSpPr>
          <a:xfrm>
            <a:off x="320268" y="1173416"/>
            <a:ext cx="1723365" cy="1943715"/>
            <a:chOff x="136205" y="1173416"/>
            <a:chExt cx="1723365" cy="1943715"/>
          </a:xfrm>
        </p:grpSpPr>
        <p:pic>
          <p:nvPicPr>
            <p:cNvPr id="9" name="그래픽 8" descr="컴퓨터 단색으로 채워진">
              <a:extLst>
                <a:ext uri="{FF2B5EF4-FFF2-40B4-BE49-F238E27FC236}">
                  <a16:creationId xmlns:a16="http://schemas.microsoft.com/office/drawing/2014/main" id="{06FC9109-EC23-478E-96A0-50F55A5578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9200" y="1173416"/>
              <a:ext cx="1317374" cy="13173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85135C-E1C3-4124-BF65-7981012EBA8A}"/>
                </a:ext>
              </a:extLst>
            </p:cNvPr>
            <p:cNvSpPr txBox="1"/>
            <p:nvPr/>
          </p:nvSpPr>
          <p:spPr>
            <a:xfrm>
              <a:off x="136205" y="2747799"/>
              <a:ext cx="1723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개발 환경 구축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8896C7-665D-495A-9EEE-3B4AFA8236B3}"/>
              </a:ext>
            </a:extLst>
          </p:cNvPr>
          <p:cNvGrpSpPr/>
          <p:nvPr/>
        </p:nvGrpSpPr>
        <p:grpSpPr>
          <a:xfrm>
            <a:off x="2406319" y="1192536"/>
            <a:ext cx="1442810" cy="1924595"/>
            <a:chOff x="2119666" y="1192536"/>
            <a:chExt cx="1442810" cy="1924595"/>
          </a:xfrm>
        </p:grpSpPr>
        <p:pic>
          <p:nvPicPr>
            <p:cNvPr id="19" name="그래픽 18" descr="이미지 단색으로 채워진">
              <a:extLst>
                <a:ext uri="{FF2B5EF4-FFF2-40B4-BE49-F238E27FC236}">
                  <a16:creationId xmlns:a16="http://schemas.microsoft.com/office/drawing/2014/main" id="{C41AA19D-0855-4624-A0BA-97BFEDEB3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170402" y="1192536"/>
              <a:ext cx="1341338" cy="13413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41F71C-11BF-4A2A-A610-CCF22125BB55}"/>
                </a:ext>
              </a:extLst>
            </p:cNvPr>
            <p:cNvSpPr txBox="1"/>
            <p:nvPr/>
          </p:nvSpPr>
          <p:spPr>
            <a:xfrm>
              <a:off x="2119666" y="2747799"/>
              <a:ext cx="1442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데이터 수집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7EC0D0-6847-4EB4-AFC6-9BC2EA2906BF}"/>
              </a:ext>
            </a:extLst>
          </p:cNvPr>
          <p:cNvGrpSpPr/>
          <p:nvPr/>
        </p:nvGrpSpPr>
        <p:grpSpPr>
          <a:xfrm>
            <a:off x="4160172" y="1192536"/>
            <a:ext cx="2653684" cy="1924595"/>
            <a:chOff x="3798321" y="1192536"/>
            <a:chExt cx="2653684" cy="1924595"/>
          </a:xfrm>
        </p:grpSpPr>
        <p:pic>
          <p:nvPicPr>
            <p:cNvPr id="32" name="그래픽 31" descr="막대 그래프 상향 추세 윤곽선">
              <a:extLst>
                <a:ext uri="{FF2B5EF4-FFF2-40B4-BE49-F238E27FC236}">
                  <a16:creationId xmlns:a16="http://schemas.microsoft.com/office/drawing/2014/main" id="{83F00F25-4A3C-42CC-9CD8-7A6014E75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22828" y="1192536"/>
              <a:ext cx="1404671" cy="140467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2B03CC-6A40-4B26-B47A-C5BFEA8B884D}"/>
                </a:ext>
              </a:extLst>
            </p:cNvPr>
            <p:cNvSpPr txBox="1"/>
            <p:nvPr/>
          </p:nvSpPr>
          <p:spPr>
            <a:xfrm>
              <a:off x="3798321" y="2747799"/>
              <a:ext cx="2653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/>
                <a:t>빛번짐</a:t>
              </a:r>
              <a:r>
                <a:rPr lang="ko-KR" altLang="en-US" dirty="0"/>
                <a:t> 최소화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10134B6-BEA5-4211-A9B2-AA5E3A97067C}"/>
              </a:ext>
            </a:extLst>
          </p:cNvPr>
          <p:cNvGrpSpPr/>
          <p:nvPr/>
        </p:nvGrpSpPr>
        <p:grpSpPr>
          <a:xfrm>
            <a:off x="10246050" y="1373865"/>
            <a:ext cx="1190897" cy="1730110"/>
            <a:chOff x="9970843" y="1373865"/>
            <a:chExt cx="1190897" cy="1730110"/>
          </a:xfrm>
        </p:grpSpPr>
        <p:pic>
          <p:nvPicPr>
            <p:cNvPr id="21" name="그래픽 20" descr="스토리텔링 단색으로 채워진">
              <a:extLst>
                <a:ext uri="{FF2B5EF4-FFF2-40B4-BE49-F238E27FC236}">
                  <a16:creationId xmlns:a16="http://schemas.microsoft.com/office/drawing/2014/main" id="{C66355BD-A774-44C3-B6E7-372371A4D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109092" y="1373865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43E3E5-9094-4398-A6BD-6B7DE02BD75F}"/>
                </a:ext>
              </a:extLst>
            </p:cNvPr>
            <p:cNvSpPr txBox="1"/>
            <p:nvPr/>
          </p:nvSpPr>
          <p:spPr>
            <a:xfrm>
              <a:off x="9970843" y="2734643"/>
              <a:ext cx="119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결과</a:t>
              </a:r>
              <a:endParaRPr lang="en-US" altLang="ko-KR" dirty="0"/>
            </a:p>
          </p:txBody>
        </p:sp>
      </p:grpSp>
      <p:sp>
        <p:nvSpPr>
          <p:cNvPr id="24" name="슬라이드 번호 개체 틀 1">
            <a:extLst>
              <a:ext uri="{FF2B5EF4-FFF2-40B4-BE49-F238E27FC236}">
                <a16:creationId xmlns:a16="http://schemas.microsoft.com/office/drawing/2014/main" id="{C1760870-0AC8-4B79-B636-F16788FE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11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6661CA-80DC-4965-9351-6D7451E01A83}"/>
              </a:ext>
            </a:extLst>
          </p:cNvPr>
          <p:cNvGrpSpPr/>
          <p:nvPr/>
        </p:nvGrpSpPr>
        <p:grpSpPr>
          <a:xfrm>
            <a:off x="6772671" y="1373865"/>
            <a:ext cx="2886257" cy="1743266"/>
            <a:chOff x="6311747" y="1373865"/>
            <a:chExt cx="2886257" cy="1743266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410B744-03F0-4DAC-9237-11B253D09CB5}"/>
                </a:ext>
              </a:extLst>
            </p:cNvPr>
            <p:cNvGrpSpPr/>
            <p:nvPr/>
          </p:nvGrpSpPr>
          <p:grpSpPr>
            <a:xfrm>
              <a:off x="6311747" y="1373865"/>
              <a:ext cx="2886257" cy="914400"/>
              <a:chOff x="5896252" y="1373865"/>
              <a:chExt cx="2886257" cy="914400"/>
            </a:xfrm>
          </p:grpSpPr>
          <p:pic>
            <p:nvPicPr>
              <p:cNvPr id="13" name="그래픽 12" descr="오른쪽 화살표 단색으로 채워진">
                <a:extLst>
                  <a:ext uri="{FF2B5EF4-FFF2-40B4-BE49-F238E27FC236}">
                    <a16:creationId xmlns:a16="http://schemas.microsoft.com/office/drawing/2014/main" id="{3EFE553E-FAB6-4631-B7B4-57EF25CAC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68106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그래픽 14" descr="달 단색으로 채워진">
                <a:extLst>
                  <a:ext uri="{FF2B5EF4-FFF2-40B4-BE49-F238E27FC236}">
                    <a16:creationId xmlns:a16="http://schemas.microsoft.com/office/drawing/2014/main" id="{AD571801-340F-4B82-82F3-8725AA2E3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58962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7" name="그래픽 26" descr="일 단색으로 채워진">
                <a:extLst>
                  <a:ext uri="{FF2B5EF4-FFF2-40B4-BE49-F238E27FC236}">
                    <a16:creationId xmlns:a16="http://schemas.microsoft.com/office/drawing/2014/main" id="{A628E1E5-5556-431F-9F9C-1DE5B7206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7868109" y="1373865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A7F3EB-D786-402E-82CA-DECD14408F65}"/>
                </a:ext>
              </a:extLst>
            </p:cNvPr>
            <p:cNvSpPr txBox="1"/>
            <p:nvPr/>
          </p:nvSpPr>
          <p:spPr>
            <a:xfrm>
              <a:off x="6768947" y="2747799"/>
              <a:ext cx="2298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밤낮전환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9DD967C-FCDC-4F09-ADC6-EEDD960A289B}"/>
              </a:ext>
            </a:extLst>
          </p:cNvPr>
          <p:cNvSpPr/>
          <p:nvPr/>
        </p:nvSpPr>
        <p:spPr>
          <a:xfrm>
            <a:off x="6815629" y="1284787"/>
            <a:ext cx="2970051" cy="18692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414D4D4-0018-4815-8698-5EC78806CBF8}"/>
              </a:ext>
            </a:extLst>
          </p:cNvPr>
          <p:cNvSpPr txBox="1"/>
          <p:nvPr/>
        </p:nvSpPr>
        <p:spPr>
          <a:xfrm>
            <a:off x="265233" y="233134"/>
            <a:ext cx="1634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블랙박스 밤낮 전환전체 시스템 구성도</a:t>
            </a:r>
          </a:p>
        </p:txBody>
      </p: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E80DA801-1611-42C0-A093-5FFDCD11343E}"/>
              </a:ext>
            </a:extLst>
          </p:cNvPr>
          <p:cNvGrpSpPr/>
          <p:nvPr/>
        </p:nvGrpSpPr>
        <p:grpSpPr>
          <a:xfrm>
            <a:off x="6259865" y="3506236"/>
            <a:ext cx="5002539" cy="1450066"/>
            <a:chOff x="6259865" y="3506236"/>
            <a:chExt cx="5002539" cy="1450066"/>
          </a:xfrm>
        </p:grpSpPr>
        <p:pic>
          <p:nvPicPr>
            <p:cNvPr id="50" name="그래픽 49" descr="인터넷 단색으로 채워진">
              <a:extLst>
                <a:ext uri="{FF2B5EF4-FFF2-40B4-BE49-F238E27FC236}">
                  <a16:creationId xmlns:a16="http://schemas.microsoft.com/office/drawing/2014/main" id="{4C4CB170-C908-4B49-A828-937758C65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7953105" y="3506236"/>
              <a:ext cx="1087543" cy="1087543"/>
            </a:xfrm>
            <a:prstGeom prst="rect">
              <a:avLst/>
            </a:prstGeom>
          </p:spPr>
        </p:pic>
        <p:pic>
          <p:nvPicPr>
            <p:cNvPr id="51" name="그래픽 50" descr="이미지 단색으로 채워진">
              <a:extLst>
                <a:ext uri="{FF2B5EF4-FFF2-40B4-BE49-F238E27FC236}">
                  <a16:creationId xmlns:a16="http://schemas.microsoft.com/office/drawing/2014/main" id="{C6FF4AF7-EF6E-4F7B-9173-FA961A472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59865" y="3573826"/>
              <a:ext cx="886229" cy="886229"/>
            </a:xfrm>
            <a:prstGeom prst="rect">
              <a:avLst/>
            </a:prstGeom>
          </p:spPr>
        </p:pic>
        <p:pic>
          <p:nvPicPr>
            <p:cNvPr id="52" name="그래픽 51" descr="오른쪽 화살표 단색으로 채워진">
              <a:extLst>
                <a:ext uri="{FF2B5EF4-FFF2-40B4-BE49-F238E27FC236}">
                  <a16:creationId xmlns:a16="http://schemas.microsoft.com/office/drawing/2014/main" id="{79CA4AD4-4186-4C01-891C-D2889125F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219884" y="3633150"/>
              <a:ext cx="767582" cy="767582"/>
            </a:xfrm>
            <a:prstGeom prst="rect">
              <a:avLst/>
            </a:prstGeom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E993704-81E9-4E2E-B902-30DF91F831EB}"/>
                </a:ext>
              </a:extLst>
            </p:cNvPr>
            <p:cNvSpPr txBox="1"/>
            <p:nvPr/>
          </p:nvSpPr>
          <p:spPr>
            <a:xfrm>
              <a:off x="6334047" y="4586970"/>
              <a:ext cx="49283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 사진의 색을 모두 제거한 사진 생성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pic>
          <p:nvPicPr>
            <p:cNvPr id="58" name="그래픽 57" descr="오른쪽 화살표 단색으로 채워진">
              <a:extLst>
                <a:ext uri="{FF2B5EF4-FFF2-40B4-BE49-F238E27FC236}">
                  <a16:creationId xmlns:a16="http://schemas.microsoft.com/office/drawing/2014/main" id="{F18CC303-E141-471E-AC36-599C56D355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983639" y="3642688"/>
              <a:ext cx="767582" cy="767582"/>
            </a:xfrm>
            <a:prstGeom prst="rect">
              <a:avLst/>
            </a:prstGeom>
          </p:spPr>
        </p:pic>
        <p:pic>
          <p:nvPicPr>
            <p:cNvPr id="59" name="그래픽 58" descr="이미지 단색으로 채워진">
              <a:extLst>
                <a:ext uri="{FF2B5EF4-FFF2-40B4-BE49-F238E27FC236}">
                  <a16:creationId xmlns:a16="http://schemas.microsoft.com/office/drawing/2014/main" id="{EFC90DD7-6A49-4478-88CB-70C55F5A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9895526" y="3548659"/>
              <a:ext cx="886229" cy="886229"/>
            </a:xfrm>
            <a:prstGeom prst="rect">
              <a:avLst/>
            </a:prstGeom>
          </p:spPr>
        </p:pic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04351B21-3FEB-47EC-B710-EC2C74EF6D0D}"/>
              </a:ext>
            </a:extLst>
          </p:cNvPr>
          <p:cNvGrpSpPr/>
          <p:nvPr/>
        </p:nvGrpSpPr>
        <p:grpSpPr>
          <a:xfrm>
            <a:off x="929596" y="3481070"/>
            <a:ext cx="4083927" cy="1475232"/>
            <a:chOff x="1382258" y="3480974"/>
            <a:chExt cx="4083927" cy="1475232"/>
          </a:xfrm>
        </p:grpSpPr>
        <p:pic>
          <p:nvPicPr>
            <p:cNvPr id="64" name="그래픽 63" descr="인터넷 단색으로 채워진">
              <a:extLst>
                <a:ext uri="{FF2B5EF4-FFF2-40B4-BE49-F238E27FC236}">
                  <a16:creationId xmlns:a16="http://schemas.microsoft.com/office/drawing/2014/main" id="{32A16D75-CE36-4F2C-8377-F05C7480E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rcRect/>
            <a:stretch/>
          </p:blipFill>
          <p:spPr>
            <a:xfrm>
              <a:off x="3536125" y="3480974"/>
              <a:ext cx="1087543" cy="1087543"/>
            </a:xfrm>
            <a:prstGeom prst="rect">
              <a:avLst/>
            </a:prstGeom>
          </p:spPr>
        </p:pic>
        <p:pic>
          <p:nvPicPr>
            <p:cNvPr id="65" name="그래픽 64" descr="이미지 단색으로 채워진">
              <a:extLst>
                <a:ext uri="{FF2B5EF4-FFF2-40B4-BE49-F238E27FC236}">
                  <a16:creationId xmlns:a16="http://schemas.microsoft.com/office/drawing/2014/main" id="{A2955721-0819-43E9-AF10-F632E107E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1842886" y="3548564"/>
              <a:ext cx="886229" cy="886229"/>
            </a:xfrm>
            <a:prstGeom prst="rect">
              <a:avLst/>
            </a:prstGeom>
          </p:spPr>
        </p:pic>
        <p:pic>
          <p:nvPicPr>
            <p:cNvPr id="66" name="그래픽 65" descr="오른쪽 화살표 단색으로 채워진">
              <a:extLst>
                <a:ext uri="{FF2B5EF4-FFF2-40B4-BE49-F238E27FC236}">
                  <a16:creationId xmlns:a16="http://schemas.microsoft.com/office/drawing/2014/main" id="{7DD34EBB-8A5B-4469-A2FA-FADC34E78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802904" y="3607888"/>
              <a:ext cx="767582" cy="767581"/>
            </a:xfrm>
            <a:prstGeom prst="rect">
              <a:avLst/>
            </a:prstGeom>
          </p:spPr>
        </p:pic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C98BE08-C712-4ED9-AC68-109CF57DDC23}"/>
                </a:ext>
              </a:extLst>
            </p:cNvPr>
            <p:cNvSpPr txBox="1"/>
            <p:nvPr/>
          </p:nvSpPr>
          <p:spPr>
            <a:xfrm>
              <a:off x="1382258" y="4586874"/>
              <a:ext cx="4083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낮 사진을 모델에 입력해서 특징 추출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CCFCF2BA-984A-4BE6-B8BA-45689B984DA9}"/>
              </a:ext>
            </a:extLst>
          </p:cNvPr>
          <p:cNvGrpSpPr/>
          <p:nvPr/>
        </p:nvGrpSpPr>
        <p:grpSpPr>
          <a:xfrm>
            <a:off x="1833338" y="4974659"/>
            <a:ext cx="8282220" cy="1531598"/>
            <a:chOff x="1899821" y="4973338"/>
            <a:chExt cx="8282220" cy="1531598"/>
          </a:xfrm>
        </p:grpSpPr>
        <p:pic>
          <p:nvPicPr>
            <p:cNvPr id="74" name="그래픽 73" descr="이미지 단색으로 채워진">
              <a:extLst>
                <a:ext uri="{FF2B5EF4-FFF2-40B4-BE49-F238E27FC236}">
                  <a16:creationId xmlns:a16="http://schemas.microsoft.com/office/drawing/2014/main" id="{1397F27B-A369-404C-92BA-0467392EF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3207395" y="5073996"/>
              <a:ext cx="886229" cy="886229"/>
            </a:xfrm>
            <a:prstGeom prst="rect">
              <a:avLst/>
            </a:prstGeom>
          </p:spPr>
        </p:pic>
        <p:pic>
          <p:nvPicPr>
            <p:cNvPr id="75" name="그래픽 74" descr="인터넷 단색으로 채워진">
              <a:extLst>
                <a:ext uri="{FF2B5EF4-FFF2-40B4-BE49-F238E27FC236}">
                  <a16:creationId xmlns:a16="http://schemas.microsoft.com/office/drawing/2014/main" id="{8F1C231F-2992-46B9-ABC1-B15A0B6D0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rcRect/>
            <a:stretch/>
          </p:blipFill>
          <p:spPr>
            <a:xfrm>
              <a:off x="5165840" y="4973338"/>
              <a:ext cx="1087543" cy="1087543"/>
            </a:xfrm>
            <a:prstGeom prst="rect">
              <a:avLst/>
            </a:prstGeom>
          </p:spPr>
        </p:pic>
        <p:pic>
          <p:nvPicPr>
            <p:cNvPr id="76" name="그래픽 75" descr="오른쪽 화살표 단색으로 채워진">
              <a:extLst>
                <a:ext uri="{FF2B5EF4-FFF2-40B4-BE49-F238E27FC236}">
                  <a16:creationId xmlns:a16="http://schemas.microsoft.com/office/drawing/2014/main" id="{99C44082-8B67-450D-AC8D-6ED35B462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245941" y="5120324"/>
              <a:ext cx="767582" cy="767581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7286266-D6C8-4D1D-9EF2-893BED997ECD}"/>
                </a:ext>
              </a:extLst>
            </p:cNvPr>
            <p:cNvSpPr txBox="1"/>
            <p:nvPr/>
          </p:nvSpPr>
          <p:spPr>
            <a:xfrm>
              <a:off x="1899821" y="6135604"/>
              <a:ext cx="8282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색을 제거한 사진에 낮 사진에 있던 특징을 대입해서 새로운 낮 사진 생성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pic>
          <p:nvPicPr>
            <p:cNvPr id="78" name="그래픽 77" descr="오른쪽 화살표 단색으로 채워진">
              <a:extLst>
                <a:ext uri="{FF2B5EF4-FFF2-40B4-BE49-F238E27FC236}">
                  <a16:creationId xmlns:a16="http://schemas.microsoft.com/office/drawing/2014/main" id="{494C5B49-6F5B-4A93-ADB5-05FAF92C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294385" y="5131681"/>
              <a:ext cx="767582" cy="767581"/>
            </a:xfrm>
            <a:prstGeom prst="rect">
              <a:avLst/>
            </a:prstGeom>
          </p:spPr>
        </p:pic>
        <p:pic>
          <p:nvPicPr>
            <p:cNvPr id="79" name="그래픽 78" descr="이미지 단색으로 채워진">
              <a:extLst>
                <a:ext uri="{FF2B5EF4-FFF2-40B4-BE49-F238E27FC236}">
                  <a16:creationId xmlns:a16="http://schemas.microsoft.com/office/drawing/2014/main" id="{491D0529-F433-44D1-81A1-5E86F62138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7277366" y="5063556"/>
              <a:ext cx="886229" cy="8862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2876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6CB35D-1181-4B08-AC76-296E2EFF90BF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03BF15-D64A-45E3-B066-5680F2C9B14F}"/>
              </a:ext>
            </a:extLst>
          </p:cNvPr>
          <p:cNvGrpSpPr/>
          <p:nvPr/>
        </p:nvGrpSpPr>
        <p:grpSpPr>
          <a:xfrm>
            <a:off x="320268" y="1173416"/>
            <a:ext cx="1723365" cy="1943715"/>
            <a:chOff x="136205" y="1173416"/>
            <a:chExt cx="1723365" cy="1943715"/>
          </a:xfrm>
        </p:grpSpPr>
        <p:pic>
          <p:nvPicPr>
            <p:cNvPr id="9" name="그래픽 8" descr="컴퓨터 단색으로 채워진">
              <a:extLst>
                <a:ext uri="{FF2B5EF4-FFF2-40B4-BE49-F238E27FC236}">
                  <a16:creationId xmlns:a16="http://schemas.microsoft.com/office/drawing/2014/main" id="{06FC9109-EC23-478E-96A0-50F55A5578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9200" y="1173416"/>
              <a:ext cx="1317374" cy="13173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85135C-E1C3-4124-BF65-7981012EBA8A}"/>
                </a:ext>
              </a:extLst>
            </p:cNvPr>
            <p:cNvSpPr txBox="1"/>
            <p:nvPr/>
          </p:nvSpPr>
          <p:spPr>
            <a:xfrm>
              <a:off x="136205" y="2747799"/>
              <a:ext cx="1723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개발 환경 구축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8896C7-665D-495A-9EEE-3B4AFA8236B3}"/>
              </a:ext>
            </a:extLst>
          </p:cNvPr>
          <p:cNvGrpSpPr/>
          <p:nvPr/>
        </p:nvGrpSpPr>
        <p:grpSpPr>
          <a:xfrm>
            <a:off x="2406319" y="1192536"/>
            <a:ext cx="1442810" cy="1924595"/>
            <a:chOff x="2119666" y="1192536"/>
            <a:chExt cx="1442810" cy="1924595"/>
          </a:xfrm>
        </p:grpSpPr>
        <p:pic>
          <p:nvPicPr>
            <p:cNvPr id="19" name="그래픽 18" descr="이미지 단색으로 채워진">
              <a:extLst>
                <a:ext uri="{FF2B5EF4-FFF2-40B4-BE49-F238E27FC236}">
                  <a16:creationId xmlns:a16="http://schemas.microsoft.com/office/drawing/2014/main" id="{C41AA19D-0855-4624-A0BA-97BFEDEB3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170402" y="1192536"/>
              <a:ext cx="1341338" cy="13413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41F71C-11BF-4A2A-A610-CCF22125BB55}"/>
                </a:ext>
              </a:extLst>
            </p:cNvPr>
            <p:cNvSpPr txBox="1"/>
            <p:nvPr/>
          </p:nvSpPr>
          <p:spPr>
            <a:xfrm>
              <a:off x="2119666" y="2747799"/>
              <a:ext cx="1442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데이터 수집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7EC0D0-6847-4EB4-AFC6-9BC2EA2906BF}"/>
              </a:ext>
            </a:extLst>
          </p:cNvPr>
          <p:cNvGrpSpPr/>
          <p:nvPr/>
        </p:nvGrpSpPr>
        <p:grpSpPr>
          <a:xfrm>
            <a:off x="4160172" y="1192536"/>
            <a:ext cx="2653684" cy="1924595"/>
            <a:chOff x="3798321" y="1192536"/>
            <a:chExt cx="2653684" cy="1924595"/>
          </a:xfrm>
        </p:grpSpPr>
        <p:pic>
          <p:nvPicPr>
            <p:cNvPr id="32" name="그래픽 31" descr="막대 그래프 상향 추세 윤곽선">
              <a:extLst>
                <a:ext uri="{FF2B5EF4-FFF2-40B4-BE49-F238E27FC236}">
                  <a16:creationId xmlns:a16="http://schemas.microsoft.com/office/drawing/2014/main" id="{83F00F25-4A3C-42CC-9CD8-7A6014E75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22828" y="1192536"/>
              <a:ext cx="1404671" cy="140467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2B03CC-6A40-4B26-B47A-C5BFEA8B884D}"/>
                </a:ext>
              </a:extLst>
            </p:cNvPr>
            <p:cNvSpPr txBox="1"/>
            <p:nvPr/>
          </p:nvSpPr>
          <p:spPr>
            <a:xfrm>
              <a:off x="3798321" y="2747799"/>
              <a:ext cx="2653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/>
                <a:t>빛번짐</a:t>
              </a:r>
              <a:r>
                <a:rPr lang="ko-KR" altLang="en-US" dirty="0"/>
                <a:t> 최소화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10134B6-BEA5-4211-A9B2-AA5E3A97067C}"/>
              </a:ext>
            </a:extLst>
          </p:cNvPr>
          <p:cNvGrpSpPr/>
          <p:nvPr/>
        </p:nvGrpSpPr>
        <p:grpSpPr>
          <a:xfrm>
            <a:off x="10246050" y="1373865"/>
            <a:ext cx="1190897" cy="1730110"/>
            <a:chOff x="9970843" y="1373865"/>
            <a:chExt cx="1190897" cy="1730110"/>
          </a:xfrm>
        </p:grpSpPr>
        <p:pic>
          <p:nvPicPr>
            <p:cNvPr id="21" name="그래픽 20" descr="스토리텔링 단색으로 채워진">
              <a:extLst>
                <a:ext uri="{FF2B5EF4-FFF2-40B4-BE49-F238E27FC236}">
                  <a16:creationId xmlns:a16="http://schemas.microsoft.com/office/drawing/2014/main" id="{C66355BD-A774-44C3-B6E7-372371A4D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109092" y="1373865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43E3E5-9094-4398-A6BD-6B7DE02BD75F}"/>
                </a:ext>
              </a:extLst>
            </p:cNvPr>
            <p:cNvSpPr txBox="1"/>
            <p:nvPr/>
          </p:nvSpPr>
          <p:spPr>
            <a:xfrm>
              <a:off x="9970843" y="2734643"/>
              <a:ext cx="119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결과</a:t>
              </a:r>
              <a:endParaRPr lang="en-US" altLang="ko-KR" dirty="0"/>
            </a:p>
          </p:txBody>
        </p:sp>
      </p:grpSp>
      <p:sp>
        <p:nvSpPr>
          <p:cNvPr id="24" name="슬라이드 번호 개체 틀 1">
            <a:extLst>
              <a:ext uri="{FF2B5EF4-FFF2-40B4-BE49-F238E27FC236}">
                <a16:creationId xmlns:a16="http://schemas.microsoft.com/office/drawing/2014/main" id="{C1760870-0AC8-4B79-B636-F16788FE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12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6661CA-80DC-4965-9351-6D7451E01A83}"/>
              </a:ext>
            </a:extLst>
          </p:cNvPr>
          <p:cNvGrpSpPr/>
          <p:nvPr/>
        </p:nvGrpSpPr>
        <p:grpSpPr>
          <a:xfrm>
            <a:off x="6772671" y="1373865"/>
            <a:ext cx="2886257" cy="1743266"/>
            <a:chOff x="6311747" y="1373865"/>
            <a:chExt cx="2886257" cy="1743266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410B744-03F0-4DAC-9237-11B253D09CB5}"/>
                </a:ext>
              </a:extLst>
            </p:cNvPr>
            <p:cNvGrpSpPr/>
            <p:nvPr/>
          </p:nvGrpSpPr>
          <p:grpSpPr>
            <a:xfrm>
              <a:off x="6311747" y="1373865"/>
              <a:ext cx="2886257" cy="914400"/>
              <a:chOff x="5896252" y="1373865"/>
              <a:chExt cx="2886257" cy="914400"/>
            </a:xfrm>
          </p:grpSpPr>
          <p:pic>
            <p:nvPicPr>
              <p:cNvPr id="13" name="그래픽 12" descr="오른쪽 화살표 단색으로 채워진">
                <a:extLst>
                  <a:ext uri="{FF2B5EF4-FFF2-40B4-BE49-F238E27FC236}">
                    <a16:creationId xmlns:a16="http://schemas.microsoft.com/office/drawing/2014/main" id="{3EFE553E-FAB6-4631-B7B4-57EF25CAC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68106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그래픽 14" descr="달 단색으로 채워진">
                <a:extLst>
                  <a:ext uri="{FF2B5EF4-FFF2-40B4-BE49-F238E27FC236}">
                    <a16:creationId xmlns:a16="http://schemas.microsoft.com/office/drawing/2014/main" id="{AD571801-340F-4B82-82F3-8725AA2E3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58962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7" name="그래픽 26" descr="일 단색으로 채워진">
                <a:extLst>
                  <a:ext uri="{FF2B5EF4-FFF2-40B4-BE49-F238E27FC236}">
                    <a16:creationId xmlns:a16="http://schemas.microsoft.com/office/drawing/2014/main" id="{A628E1E5-5556-431F-9F9C-1DE5B7206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7868109" y="1373865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A7F3EB-D786-402E-82CA-DECD14408F65}"/>
                </a:ext>
              </a:extLst>
            </p:cNvPr>
            <p:cNvSpPr txBox="1"/>
            <p:nvPr/>
          </p:nvSpPr>
          <p:spPr>
            <a:xfrm>
              <a:off x="6768947" y="2747799"/>
              <a:ext cx="2298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밤낮전환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9DD967C-FCDC-4F09-ADC6-EEDD960A289B}"/>
              </a:ext>
            </a:extLst>
          </p:cNvPr>
          <p:cNvSpPr/>
          <p:nvPr/>
        </p:nvSpPr>
        <p:spPr>
          <a:xfrm>
            <a:off x="9921830" y="1284787"/>
            <a:ext cx="1822238" cy="18692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005B88-3583-4846-8683-2A45ACFC2567}"/>
              </a:ext>
            </a:extLst>
          </p:cNvPr>
          <p:cNvSpPr txBox="1"/>
          <p:nvPr/>
        </p:nvSpPr>
        <p:spPr>
          <a:xfrm>
            <a:off x="265233" y="233134"/>
            <a:ext cx="1634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블랙박스 밤낮 전환전체 시스템 구성도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2F8BA59-6F9E-4C69-A45A-C12913773142}"/>
              </a:ext>
            </a:extLst>
          </p:cNvPr>
          <p:cNvGrpSpPr/>
          <p:nvPr/>
        </p:nvGrpSpPr>
        <p:grpSpPr>
          <a:xfrm>
            <a:off x="132616" y="3624404"/>
            <a:ext cx="11638699" cy="2547781"/>
            <a:chOff x="132616" y="3624404"/>
            <a:chExt cx="11638699" cy="2547781"/>
          </a:xfrm>
        </p:grpSpPr>
        <p:pic>
          <p:nvPicPr>
            <p:cNvPr id="31" name="그래픽 30" descr="이미지 단색으로 채워진">
              <a:extLst>
                <a:ext uri="{FF2B5EF4-FFF2-40B4-BE49-F238E27FC236}">
                  <a16:creationId xmlns:a16="http://schemas.microsoft.com/office/drawing/2014/main" id="{F6036A15-966D-4726-9A2C-2E8055B16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3575" y="3773355"/>
              <a:ext cx="1783013" cy="178301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A06F1DF-43C1-4B74-83C7-0EF94451BA1B}"/>
                </a:ext>
              </a:extLst>
            </p:cNvPr>
            <p:cNvSpPr txBox="1"/>
            <p:nvPr/>
          </p:nvSpPr>
          <p:spPr>
            <a:xfrm>
              <a:off x="4160172" y="5556368"/>
              <a:ext cx="3187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/>
                <a:t>빛번짐</a:t>
              </a:r>
              <a:r>
                <a:rPr lang="ko-KR" altLang="en-US" dirty="0"/>
                <a:t> 최소화 적용된 사진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pic>
          <p:nvPicPr>
            <p:cNvPr id="38" name="그래픽 37" descr="오른쪽 화살표 단색으로 채워진">
              <a:extLst>
                <a:ext uri="{FF2B5EF4-FFF2-40B4-BE49-F238E27FC236}">
                  <a16:creationId xmlns:a16="http://schemas.microsoft.com/office/drawing/2014/main" id="{51A986D8-E2B1-4E44-AA52-02F155CE8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679695" y="4207661"/>
              <a:ext cx="1535227" cy="914400"/>
            </a:xfrm>
            <a:prstGeom prst="rect">
              <a:avLst/>
            </a:prstGeom>
          </p:spPr>
        </p:pic>
        <p:pic>
          <p:nvPicPr>
            <p:cNvPr id="40" name="그래픽 39" descr="이미지 단색으로 채워진">
              <a:extLst>
                <a:ext uri="{FF2B5EF4-FFF2-40B4-BE49-F238E27FC236}">
                  <a16:creationId xmlns:a16="http://schemas.microsoft.com/office/drawing/2014/main" id="{781543D8-AC12-4CE9-8537-8623DB4A1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8940293" y="3740869"/>
              <a:ext cx="1783013" cy="1783013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BF73E48-0CBA-4D01-A2BF-A1247F52F0D7}"/>
                </a:ext>
              </a:extLst>
            </p:cNvPr>
            <p:cNvSpPr txBox="1"/>
            <p:nvPr/>
          </p:nvSpPr>
          <p:spPr>
            <a:xfrm>
              <a:off x="8104285" y="5525854"/>
              <a:ext cx="36670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밤낮전환 인공지능 적용된 사진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pic>
          <p:nvPicPr>
            <p:cNvPr id="42" name="그래픽 41" descr="이미지 단색으로 채워진">
              <a:extLst>
                <a:ext uri="{FF2B5EF4-FFF2-40B4-BE49-F238E27FC236}">
                  <a16:creationId xmlns:a16="http://schemas.microsoft.com/office/drawing/2014/main" id="{0315BFE6-B859-4AC9-B8AF-BBF470A4F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4759356" y="3740868"/>
              <a:ext cx="1783013" cy="1783013"/>
            </a:xfrm>
            <a:prstGeom prst="rect">
              <a:avLst/>
            </a:prstGeom>
          </p:spPr>
        </p:pic>
        <p:pic>
          <p:nvPicPr>
            <p:cNvPr id="43" name="그래픽 42" descr="오른쪽 화살표 단색으로 채워진">
              <a:extLst>
                <a:ext uri="{FF2B5EF4-FFF2-40B4-BE49-F238E27FC236}">
                  <a16:creationId xmlns:a16="http://schemas.microsoft.com/office/drawing/2014/main" id="{3C15D9BB-EBAD-43B0-83AC-A7F2E3845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866398" y="4207661"/>
              <a:ext cx="1535227" cy="914400"/>
            </a:xfrm>
            <a:prstGeom prst="rect">
              <a:avLst/>
            </a:prstGeom>
          </p:spPr>
        </p:pic>
        <p:pic>
          <p:nvPicPr>
            <p:cNvPr id="44" name="그래픽 43" descr="막대 그래프 상향 추세 윤곽선">
              <a:extLst>
                <a:ext uri="{FF2B5EF4-FFF2-40B4-BE49-F238E27FC236}">
                  <a16:creationId xmlns:a16="http://schemas.microsoft.com/office/drawing/2014/main" id="{5CC5C929-D800-44F9-8DB2-C91A921D3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881414" y="3624404"/>
              <a:ext cx="933517" cy="933517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681145C-C801-4C61-ACAA-200521D69BC6}"/>
                </a:ext>
              </a:extLst>
            </p:cNvPr>
            <p:cNvGrpSpPr/>
            <p:nvPr/>
          </p:nvGrpSpPr>
          <p:grpSpPr>
            <a:xfrm>
              <a:off x="6727673" y="3964442"/>
              <a:ext cx="1641114" cy="519924"/>
              <a:chOff x="6925071" y="1526265"/>
              <a:chExt cx="2886257" cy="914400"/>
            </a:xfrm>
          </p:grpSpPr>
          <p:pic>
            <p:nvPicPr>
              <p:cNvPr id="45" name="그래픽 44" descr="오른쪽 화살표 단색으로 채워진">
                <a:extLst>
                  <a:ext uri="{FF2B5EF4-FFF2-40B4-BE49-F238E27FC236}">
                    <a16:creationId xmlns:a16="http://schemas.microsoft.com/office/drawing/2014/main" id="{1A04E43D-BDED-4283-8230-64269740A4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7839471" y="15262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6" name="그래픽 45" descr="달 단색으로 채워진">
                <a:extLst>
                  <a:ext uri="{FF2B5EF4-FFF2-40B4-BE49-F238E27FC236}">
                    <a16:creationId xmlns:a16="http://schemas.microsoft.com/office/drawing/2014/main" id="{FA43082D-4320-4927-89F2-42C8FADC7E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6925071" y="15262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7" name="그래픽 46" descr="일 단색으로 채워진">
                <a:extLst>
                  <a:ext uri="{FF2B5EF4-FFF2-40B4-BE49-F238E27FC236}">
                    <a16:creationId xmlns:a16="http://schemas.microsoft.com/office/drawing/2014/main" id="{D7FBA542-9E40-4527-AA4D-657E5CAD92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8896928" y="1526265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97A0154-8034-47B8-A153-9162D97899B6}"/>
                </a:ext>
              </a:extLst>
            </p:cNvPr>
            <p:cNvSpPr txBox="1"/>
            <p:nvPr/>
          </p:nvSpPr>
          <p:spPr>
            <a:xfrm>
              <a:off x="132616" y="5525854"/>
              <a:ext cx="26296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빛이 번져 있는 밤 사진</a:t>
              </a:r>
              <a:r>
                <a:rPr lang="en-US" altLang="ko-KR" dirty="0"/>
                <a:t>.</a:t>
              </a:r>
            </a:p>
            <a:p>
              <a:pPr algn="ctr"/>
              <a:r>
                <a:rPr lang="en-US" altLang="ko-KR" dirty="0"/>
                <a:t>(</a:t>
              </a:r>
              <a:r>
                <a:rPr lang="ko-KR" altLang="en-US" dirty="0"/>
                <a:t>원본 사진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04787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16D61C-A3D7-4C37-ADC5-DFA818083A2D}"/>
              </a:ext>
            </a:extLst>
          </p:cNvPr>
          <p:cNvSpPr/>
          <p:nvPr/>
        </p:nvSpPr>
        <p:spPr>
          <a:xfrm>
            <a:off x="492724" y="398367"/>
            <a:ext cx="11362272" cy="5966287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45BB3E-49F4-4554-95A7-00A5D5356D45}"/>
              </a:ext>
            </a:extLst>
          </p:cNvPr>
          <p:cNvSpPr/>
          <p:nvPr/>
        </p:nvSpPr>
        <p:spPr>
          <a:xfrm>
            <a:off x="432761" y="64160"/>
            <a:ext cx="1759833" cy="663428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542F17-3990-4C29-9383-E501DB6DF43B}"/>
              </a:ext>
            </a:extLst>
          </p:cNvPr>
          <p:cNvSpPr/>
          <p:nvPr/>
        </p:nvSpPr>
        <p:spPr>
          <a:xfrm>
            <a:off x="6302477" y="0"/>
            <a:ext cx="5889523" cy="6858000"/>
          </a:xfrm>
          <a:prstGeom prst="rect">
            <a:avLst/>
          </a:prstGeom>
          <a:solidFill>
            <a:schemeClr val="bg2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5D55B8F-7520-4FC8-B186-247205216A01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E1C957-B3D4-4E90-8EC3-8088FCD54C6D}"/>
              </a:ext>
            </a:extLst>
          </p:cNvPr>
          <p:cNvSpPr txBox="1"/>
          <p:nvPr/>
        </p:nvSpPr>
        <p:spPr>
          <a:xfrm>
            <a:off x="265232" y="231472"/>
            <a:ext cx="20256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개발 환경</a:t>
            </a:r>
            <a:r>
              <a:rPr lang="en-US" altLang="ko-KR" sz="1200" b="1" dirty="0"/>
              <a:t>-</a:t>
            </a:r>
            <a:r>
              <a:rPr lang="ko-KR" altLang="en-US" sz="1200" b="1" dirty="0" err="1"/>
              <a:t>코랩</a:t>
            </a:r>
            <a:r>
              <a:rPr lang="ko-KR" altLang="en-US" sz="1200" b="1" dirty="0"/>
              <a:t> 사용방법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2A367A-AC19-4275-AB63-F0293468D592}"/>
              </a:ext>
            </a:extLst>
          </p:cNvPr>
          <p:cNvSpPr txBox="1"/>
          <p:nvPr/>
        </p:nvSpPr>
        <p:spPr>
          <a:xfrm>
            <a:off x="1440424" y="4771628"/>
            <a:ext cx="39279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https://colab.research.google.com/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5ADA15-4A27-404E-AFFC-53C902CCDEC0}"/>
              </a:ext>
            </a:extLst>
          </p:cNvPr>
          <p:cNvSpPr txBox="1"/>
          <p:nvPr/>
        </p:nvSpPr>
        <p:spPr>
          <a:xfrm>
            <a:off x="6631877" y="950856"/>
            <a:ext cx="5296421" cy="1463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b="1" dirty="0"/>
              <a:t>&lt;</a:t>
            </a:r>
            <a:r>
              <a:rPr lang="ko-KR" altLang="en-US" sz="2200" b="1" dirty="0"/>
              <a:t>이용방법</a:t>
            </a:r>
            <a:r>
              <a:rPr lang="en-US" altLang="ko-KR" sz="2200" b="1" dirty="0"/>
              <a:t>&gt;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구글 로그인 </a:t>
            </a:r>
            <a:r>
              <a:rPr lang="en-US" altLang="ko-KR" sz="2000" dirty="0"/>
              <a:t>-&gt; </a:t>
            </a:r>
            <a:r>
              <a:rPr lang="ko-KR" altLang="en-US" sz="2000" dirty="0"/>
              <a:t>검색창에 </a:t>
            </a:r>
            <a:r>
              <a:rPr lang="en-US" altLang="ko-KR" sz="2000" dirty="0" err="1"/>
              <a:t>colab</a:t>
            </a:r>
            <a:r>
              <a:rPr lang="ko-KR" altLang="en-US" sz="2000" dirty="0"/>
              <a:t> 검색 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/>
              <a:t>-&gt; </a:t>
            </a:r>
            <a:r>
              <a:rPr lang="ko-KR" altLang="en-US" sz="2000" dirty="0"/>
              <a:t>사이트접속 </a:t>
            </a:r>
            <a:r>
              <a:rPr lang="en-US" altLang="ko-KR" sz="2000" dirty="0"/>
              <a:t>-&gt; </a:t>
            </a:r>
            <a:r>
              <a:rPr lang="ko-KR" altLang="en-US" sz="2000" dirty="0"/>
              <a:t>상단 파일메뉴 </a:t>
            </a:r>
            <a:r>
              <a:rPr lang="en-US" altLang="ko-KR" sz="2000" dirty="0"/>
              <a:t>-&gt; </a:t>
            </a:r>
            <a:r>
              <a:rPr lang="ko-KR" altLang="en-US" sz="2000" dirty="0"/>
              <a:t>새 노트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AD9D52-8F4F-4715-9FDD-8CDA07FEED45}"/>
              </a:ext>
            </a:extLst>
          </p:cNvPr>
          <p:cNvSpPr txBox="1"/>
          <p:nvPr/>
        </p:nvSpPr>
        <p:spPr>
          <a:xfrm>
            <a:off x="6631877" y="2779020"/>
            <a:ext cx="5388013" cy="2848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b="1" dirty="0"/>
              <a:t>&lt;</a:t>
            </a:r>
            <a:r>
              <a:rPr lang="en-US" altLang="ko-KR" sz="2200" b="1" dirty="0" err="1"/>
              <a:t>Colab</a:t>
            </a:r>
            <a:r>
              <a:rPr lang="ko-KR" altLang="en-US" sz="2200" b="1" dirty="0"/>
              <a:t>의 장점</a:t>
            </a:r>
            <a:r>
              <a:rPr lang="en-US" altLang="ko-KR" sz="2200" b="1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대화형 스크립트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google </a:t>
            </a:r>
            <a:r>
              <a:rPr lang="ko-KR" altLang="en-US" sz="2000" dirty="0"/>
              <a:t>서버에서 제공하는 </a:t>
            </a:r>
            <a:r>
              <a:rPr lang="en-US" altLang="ko-KR" sz="2000" dirty="0"/>
              <a:t>GPU</a:t>
            </a:r>
            <a:r>
              <a:rPr lang="ko-KR" altLang="en-US" sz="2000" dirty="0"/>
              <a:t> 사용 가능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이미지가 잘 호출 되었는지 확인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이미지를 원하는 대로 처리가 되었는지 하나하나 확인하는데 용이함</a:t>
            </a:r>
            <a:r>
              <a:rPr lang="en-US" altLang="ko-KR" sz="2000" dirty="0"/>
              <a:t>.</a:t>
            </a:r>
          </a:p>
        </p:txBody>
      </p:sp>
      <p:sp>
        <p:nvSpPr>
          <p:cNvPr id="16" name="슬라이드 번호 개체 틀 1">
            <a:extLst>
              <a:ext uri="{FF2B5EF4-FFF2-40B4-BE49-F238E27FC236}">
                <a16:creationId xmlns:a16="http://schemas.microsoft.com/office/drawing/2014/main" id="{C3BC7D75-4516-4543-B282-9AF3D111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13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CAA5F6-431D-4832-889F-B90593740B06}"/>
              </a:ext>
            </a:extLst>
          </p:cNvPr>
          <p:cNvSpPr txBox="1"/>
          <p:nvPr/>
        </p:nvSpPr>
        <p:spPr>
          <a:xfrm>
            <a:off x="677972" y="3222955"/>
            <a:ext cx="54596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  <a:hlinkClick r:id="rId2"/>
              </a:rPr>
              <a:t>https://drive.google.com/file/d/10YEQN6qsNqJXUWGpDJS-jugJkf6IVZ85/view?usp=sharing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07EB68-CB1F-40CA-8D8E-AC794DAEB6CE}"/>
              </a:ext>
            </a:extLst>
          </p:cNvPr>
          <p:cNvSpPr txBox="1"/>
          <p:nvPr/>
        </p:nvSpPr>
        <p:spPr>
          <a:xfrm>
            <a:off x="776293" y="2828276"/>
            <a:ext cx="1514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영상</a:t>
            </a:r>
            <a:r>
              <a:rPr lang="en-US" altLang="ko-KR" dirty="0"/>
              <a:t>: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0398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E6820D6-A34C-45E7-9C7E-EDF4598A4A0E}"/>
              </a:ext>
            </a:extLst>
          </p:cNvPr>
          <p:cNvSpPr txBox="1"/>
          <p:nvPr/>
        </p:nvSpPr>
        <p:spPr>
          <a:xfrm>
            <a:off x="6605967" y="3307654"/>
            <a:ext cx="4552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: </a:t>
            </a:r>
            <a:r>
              <a:rPr lang="ko-KR" altLang="en-US" dirty="0" err="1"/>
              <a:t>데이콘</a:t>
            </a:r>
            <a:r>
              <a:rPr lang="ko-KR" altLang="en-US" dirty="0"/>
              <a:t> 사용에 대한 영상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AFA5D3-A90E-476D-BF85-2895128A5214}"/>
              </a:ext>
            </a:extLst>
          </p:cNvPr>
          <p:cNvSpPr txBox="1"/>
          <p:nvPr/>
        </p:nvSpPr>
        <p:spPr>
          <a:xfrm>
            <a:off x="3072278" y="5198196"/>
            <a:ext cx="2021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https://dacon.io/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45AB5FA-DDD4-43C5-8D79-ED50829350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55" y="2710993"/>
            <a:ext cx="1752752" cy="51058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100F413-791D-4B4C-A18E-8F862DF10436}"/>
              </a:ext>
            </a:extLst>
          </p:cNvPr>
          <p:cNvGrpSpPr/>
          <p:nvPr/>
        </p:nvGrpSpPr>
        <p:grpSpPr>
          <a:xfrm>
            <a:off x="1341403" y="949553"/>
            <a:ext cx="9509193" cy="1336299"/>
            <a:chOff x="1964027" y="668612"/>
            <a:chExt cx="9509193" cy="133629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9ECD1C6-F533-4CAA-8EC6-0A26EE1988F9}"/>
                </a:ext>
              </a:extLst>
            </p:cNvPr>
            <p:cNvSpPr txBox="1"/>
            <p:nvPr/>
          </p:nvSpPr>
          <p:spPr>
            <a:xfrm>
              <a:off x="1964027" y="668612"/>
              <a:ext cx="219964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/>
                <a:t>1. </a:t>
              </a:r>
              <a:r>
                <a:rPr lang="ko-KR" altLang="en-US" sz="2400" b="1" dirty="0"/>
                <a:t>데이터 종류</a:t>
              </a:r>
              <a:endParaRPr lang="en-US" altLang="ko-KR" sz="2400" b="1" dirty="0"/>
            </a:p>
            <a:p>
              <a:endParaRPr lang="ko-KR" altLang="en-US" sz="240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9DA51AD-BAA3-4045-99CE-7556BA045FA7}"/>
                </a:ext>
              </a:extLst>
            </p:cNvPr>
            <p:cNvSpPr txBox="1"/>
            <p:nvPr/>
          </p:nvSpPr>
          <p:spPr>
            <a:xfrm>
              <a:off x="2070127" y="1297025"/>
              <a:ext cx="940309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 err="1"/>
                <a:t>데이콘에서</a:t>
              </a:r>
              <a:r>
                <a:rPr lang="ko-KR" altLang="en-US" sz="2000" b="1" dirty="0"/>
                <a:t> </a:t>
              </a:r>
              <a:r>
                <a:rPr lang="en-US" altLang="ko-KR" sz="2000" b="1" dirty="0"/>
                <a:t>lg</a:t>
              </a:r>
              <a:r>
                <a:rPr lang="ko-KR" altLang="en-US" sz="2000" b="1" dirty="0"/>
                <a:t>가 주최하는 이미지 품질 향상 </a:t>
              </a:r>
              <a:r>
                <a:rPr lang="en-US" altLang="ko-KR" sz="2000" b="1" dirty="0"/>
                <a:t>AI </a:t>
              </a:r>
              <a:r>
                <a:rPr lang="ko-KR" altLang="en-US" sz="2000" b="1" dirty="0"/>
                <a:t>경진대회의 데이터셋을 이용하여 빛 번짐 학습에 필요한 사진들을 수집함 </a:t>
              </a:r>
              <a:r>
                <a:rPr lang="en-US" altLang="ko-KR" sz="2000" b="1" dirty="0"/>
                <a:t>(</a:t>
              </a:r>
              <a:r>
                <a:rPr lang="ko-KR" altLang="en-US" sz="2000" b="1" dirty="0"/>
                <a:t>총 </a:t>
              </a:r>
              <a:r>
                <a:rPr lang="en-US" altLang="ko-KR" sz="2000" b="1" dirty="0"/>
                <a:t>622</a:t>
              </a:r>
              <a:r>
                <a:rPr lang="ko-KR" altLang="en-US" sz="2000" b="1" dirty="0"/>
                <a:t>개의 비정형 </a:t>
              </a:r>
              <a:r>
                <a:rPr lang="en-US" altLang="ko-KR" sz="2000" b="1" dirty="0"/>
                <a:t>jpg </a:t>
              </a:r>
              <a:r>
                <a:rPr lang="ko-KR" altLang="en-US" sz="2000" b="1" dirty="0"/>
                <a:t>이미지임</a:t>
              </a:r>
              <a:r>
                <a:rPr lang="en-US" altLang="ko-KR" sz="2000" b="1" dirty="0"/>
                <a:t>)</a:t>
              </a:r>
              <a:r>
                <a:rPr lang="ko-KR" altLang="en-US" sz="2000" b="1" dirty="0"/>
                <a:t> </a:t>
              </a: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633281-0EF9-4BAA-AABC-4C6DD586D070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FD670B7-F73B-4615-8900-1144F8ADB3C4}"/>
              </a:ext>
            </a:extLst>
          </p:cNvPr>
          <p:cNvSpPr/>
          <p:nvPr/>
        </p:nvSpPr>
        <p:spPr>
          <a:xfrm>
            <a:off x="721753" y="371633"/>
            <a:ext cx="10632048" cy="5966287"/>
          </a:xfrm>
          <a:prstGeom prst="rect">
            <a:avLst/>
          </a:prstGeom>
          <a:noFill/>
          <a:ln w="31750"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5CAD521-F5DE-4279-8969-AF9241EFB787}"/>
              </a:ext>
            </a:extLst>
          </p:cNvPr>
          <p:cNvSpPr/>
          <p:nvPr/>
        </p:nvSpPr>
        <p:spPr>
          <a:xfrm>
            <a:off x="682973" y="430847"/>
            <a:ext cx="10826054" cy="5799964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6066C82-2243-440B-957F-D4BA2923A828}"/>
              </a:ext>
            </a:extLst>
          </p:cNvPr>
          <p:cNvSpPr/>
          <p:nvPr/>
        </p:nvSpPr>
        <p:spPr>
          <a:xfrm>
            <a:off x="411982" y="160773"/>
            <a:ext cx="1233938" cy="591067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3CC998-C7E2-456B-808B-5DCED918FF1B}"/>
              </a:ext>
            </a:extLst>
          </p:cNvPr>
          <p:cNvSpPr txBox="1"/>
          <p:nvPr/>
        </p:nvSpPr>
        <p:spPr>
          <a:xfrm>
            <a:off x="265233" y="233134"/>
            <a:ext cx="184870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빛 번짐 구현 상세 설명 </a:t>
            </a:r>
          </a:p>
        </p:txBody>
      </p:sp>
      <p:sp>
        <p:nvSpPr>
          <p:cNvPr id="20" name="슬라이드 번호 개체 틀 1">
            <a:extLst>
              <a:ext uri="{FF2B5EF4-FFF2-40B4-BE49-F238E27FC236}">
                <a16:creationId xmlns:a16="http://schemas.microsoft.com/office/drawing/2014/main" id="{1BCEAE04-9EA0-49C1-B41B-0EF161E67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14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D775D2-9368-4268-BE38-EE00553151A0}"/>
              </a:ext>
            </a:extLst>
          </p:cNvPr>
          <p:cNvSpPr txBox="1"/>
          <p:nvPr/>
        </p:nvSpPr>
        <p:spPr>
          <a:xfrm>
            <a:off x="614831" y="3526422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  <a:hlinkClick r:id="rId4"/>
              </a:rPr>
              <a:t>https://drive.google.com/file/d/1wOnTtLAViljHJwhTKnKO6DrlXhNIjlb9/view?usp=sharing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1138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1ED139-328D-4057-A6B2-01966F2697D0}"/>
              </a:ext>
            </a:extLst>
          </p:cNvPr>
          <p:cNvSpPr txBox="1"/>
          <p:nvPr/>
        </p:nvSpPr>
        <p:spPr>
          <a:xfrm>
            <a:off x="1649465" y="763127"/>
            <a:ext cx="217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2. </a:t>
            </a:r>
            <a:r>
              <a:rPr lang="ko-KR" altLang="en-US" sz="2400" b="1" dirty="0"/>
              <a:t>데이터 처리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9D228B4-3192-4A80-83A1-1EFBDC44B4CC}"/>
              </a:ext>
            </a:extLst>
          </p:cNvPr>
          <p:cNvSpPr/>
          <p:nvPr/>
        </p:nvSpPr>
        <p:spPr>
          <a:xfrm>
            <a:off x="682207" y="371633"/>
            <a:ext cx="10826054" cy="5799964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E81FF58-5B92-4EF7-804E-87F4BE398DAD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D6F0CC8-57D3-45A4-9C1A-946F09B4AC61}"/>
              </a:ext>
            </a:extLst>
          </p:cNvPr>
          <p:cNvSpPr/>
          <p:nvPr/>
        </p:nvSpPr>
        <p:spPr>
          <a:xfrm>
            <a:off x="411982" y="160773"/>
            <a:ext cx="1233938" cy="591067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389039E-4C93-472D-89E9-8F00094A1E41}"/>
              </a:ext>
            </a:extLst>
          </p:cNvPr>
          <p:cNvSpPr txBox="1"/>
          <p:nvPr/>
        </p:nvSpPr>
        <p:spPr>
          <a:xfrm>
            <a:off x="265233" y="233134"/>
            <a:ext cx="184870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빛 번짐 구현 상세 설명 </a:t>
            </a:r>
          </a:p>
        </p:txBody>
      </p:sp>
      <p:sp>
        <p:nvSpPr>
          <p:cNvPr id="33" name="슬라이드 번호 개체 틀 1">
            <a:extLst>
              <a:ext uri="{FF2B5EF4-FFF2-40B4-BE49-F238E27FC236}">
                <a16:creationId xmlns:a16="http://schemas.microsoft.com/office/drawing/2014/main" id="{F62677DA-13B1-4207-A7B6-752EAFE8D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15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BAC3FD5-D908-42AF-B1F0-9B294248BC69}"/>
              </a:ext>
            </a:extLst>
          </p:cNvPr>
          <p:cNvGrpSpPr/>
          <p:nvPr/>
        </p:nvGrpSpPr>
        <p:grpSpPr>
          <a:xfrm>
            <a:off x="5448351" y="371633"/>
            <a:ext cx="5830767" cy="1602600"/>
            <a:chOff x="85908" y="3374327"/>
            <a:chExt cx="10734848" cy="2582302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5473582-20FE-4138-8784-F8FABDB58AE8}"/>
                </a:ext>
              </a:extLst>
            </p:cNvPr>
            <p:cNvGrpSpPr/>
            <p:nvPr/>
          </p:nvGrpSpPr>
          <p:grpSpPr>
            <a:xfrm>
              <a:off x="3634274" y="3744433"/>
              <a:ext cx="7186482" cy="1796068"/>
              <a:chOff x="4586300" y="3880033"/>
              <a:chExt cx="7186482" cy="1796068"/>
            </a:xfrm>
          </p:grpSpPr>
          <p:pic>
            <p:nvPicPr>
              <p:cNvPr id="31" name="그래픽 30" descr="이미지 단색으로 채워진">
                <a:extLst>
                  <a:ext uri="{FF2B5EF4-FFF2-40B4-BE49-F238E27FC236}">
                    <a16:creationId xmlns:a16="http://schemas.microsoft.com/office/drawing/2014/main" id="{39B4A5DD-4B50-4B10-9587-9E78B5595B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86300" y="3893088"/>
                <a:ext cx="1783013" cy="1783013"/>
              </a:xfrm>
              <a:prstGeom prst="rect">
                <a:avLst/>
              </a:prstGeom>
            </p:spPr>
          </p:pic>
          <p:pic>
            <p:nvPicPr>
              <p:cNvPr id="32" name="그래픽 31" descr="이미지 단색으로 채워진">
                <a:extLst>
                  <a:ext uri="{FF2B5EF4-FFF2-40B4-BE49-F238E27FC236}">
                    <a16:creationId xmlns:a16="http://schemas.microsoft.com/office/drawing/2014/main" id="{B7C40223-372C-4E11-99B8-5483FC3F48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22341" y="42711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4" name="그래픽 33" descr="오른쪽 화살표 단색으로 채워진">
                <a:extLst>
                  <a:ext uri="{FF2B5EF4-FFF2-40B4-BE49-F238E27FC236}">
                    <a16:creationId xmlns:a16="http://schemas.microsoft.com/office/drawing/2014/main" id="{1E21D7AB-5840-4157-B1C4-17AEC6B95B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8627" y="42711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8" name="그래픽 37" descr="오른쪽 화살표 단색으로 채워진">
                <a:extLst>
                  <a:ext uri="{FF2B5EF4-FFF2-40B4-BE49-F238E27FC236}">
                    <a16:creationId xmlns:a16="http://schemas.microsoft.com/office/drawing/2014/main" id="{88949025-F1D3-4822-A791-57991D68DA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856055" y="42711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0" name="그래픽 39" descr="이미지 단색으로 채워진">
                <a:extLst>
                  <a:ext uri="{FF2B5EF4-FFF2-40B4-BE49-F238E27FC236}">
                    <a16:creationId xmlns:a16="http://schemas.microsoft.com/office/drawing/2014/main" id="{118AAF29-4EED-4965-A8A8-15B509FD4B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989769" y="3880033"/>
                <a:ext cx="1783013" cy="1783013"/>
              </a:xfrm>
              <a:prstGeom prst="rect">
                <a:avLst/>
              </a:prstGeom>
            </p:spPr>
          </p:pic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2D54AB31-DD32-43F0-BC65-20385466DD8D}"/>
                </a:ext>
              </a:extLst>
            </p:cNvPr>
            <p:cNvGrpSpPr/>
            <p:nvPr/>
          </p:nvGrpSpPr>
          <p:grpSpPr>
            <a:xfrm>
              <a:off x="85908" y="3374327"/>
              <a:ext cx="3494644" cy="2582302"/>
              <a:chOff x="-282985" y="3493443"/>
              <a:chExt cx="3494644" cy="2582302"/>
            </a:xfrm>
          </p:grpSpPr>
          <p:pic>
            <p:nvPicPr>
              <p:cNvPr id="25" name="그래픽 24" descr="이미지 단색으로 채워진">
                <a:extLst>
                  <a:ext uri="{FF2B5EF4-FFF2-40B4-BE49-F238E27FC236}">
                    <a16:creationId xmlns:a16="http://schemas.microsoft.com/office/drawing/2014/main" id="{D571757C-B38D-4877-9A55-0F9013F341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-282985" y="3493443"/>
                <a:ext cx="2582302" cy="2582302"/>
              </a:xfrm>
              <a:prstGeom prst="rect">
                <a:avLst/>
              </a:prstGeom>
            </p:spPr>
          </p:pic>
          <p:pic>
            <p:nvPicPr>
              <p:cNvPr id="28" name="그래픽 27" descr="오른쪽 화살표 단색으로 채워진">
                <a:extLst>
                  <a:ext uri="{FF2B5EF4-FFF2-40B4-BE49-F238E27FC236}">
                    <a16:creationId xmlns:a16="http://schemas.microsoft.com/office/drawing/2014/main" id="{FCF2E93C-C550-46BB-A0F0-C9EEEF295C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297259" y="4294366"/>
                <a:ext cx="914400" cy="914400"/>
              </a:xfrm>
              <a:prstGeom prst="rect">
                <a:avLst/>
              </a:prstGeom>
            </p:spPr>
          </p:pic>
        </p:grpSp>
      </p:grpSp>
      <p:sp>
        <p:nvSpPr>
          <p:cNvPr id="4" name="타원 3">
            <a:extLst>
              <a:ext uri="{FF2B5EF4-FFF2-40B4-BE49-F238E27FC236}">
                <a16:creationId xmlns:a16="http://schemas.microsoft.com/office/drawing/2014/main" id="{D5265593-C4D6-4ED4-A91F-88041F5B132A}"/>
              </a:ext>
            </a:extLst>
          </p:cNvPr>
          <p:cNvSpPr/>
          <p:nvPr/>
        </p:nvSpPr>
        <p:spPr>
          <a:xfrm>
            <a:off x="4884473" y="428744"/>
            <a:ext cx="3853249" cy="16026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35AF0D27-68B9-4DBE-B348-4FAEC9453E3F}"/>
              </a:ext>
            </a:extLst>
          </p:cNvPr>
          <p:cNvGrpSpPr/>
          <p:nvPr/>
        </p:nvGrpSpPr>
        <p:grpSpPr>
          <a:xfrm>
            <a:off x="1268853" y="4144325"/>
            <a:ext cx="3497407" cy="1295690"/>
            <a:chOff x="1664383" y="2726688"/>
            <a:chExt cx="8155280" cy="3032263"/>
          </a:xfrm>
        </p:grpSpPr>
        <p:pic>
          <p:nvPicPr>
            <p:cNvPr id="49" name="그림 48" descr="천장, 옅은, 밤이(가) 표시된 사진&#10;&#10;자동 생성된 설명">
              <a:extLst>
                <a:ext uri="{FF2B5EF4-FFF2-40B4-BE49-F238E27FC236}">
                  <a16:creationId xmlns:a16="http://schemas.microsoft.com/office/drawing/2014/main" id="{6696A2C0-065A-4E51-B5D4-017E588C9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1597" y="2726688"/>
              <a:ext cx="3110470" cy="2346006"/>
            </a:xfrm>
            <a:prstGeom prst="rect">
              <a:avLst/>
            </a:prstGeom>
          </p:spPr>
        </p:pic>
        <p:pic>
          <p:nvPicPr>
            <p:cNvPr id="50" name="그림 49" descr="천장, 옅은, 밤이(가) 표시된 사진&#10;&#10;자동 생성된 설명">
              <a:extLst>
                <a:ext uri="{FF2B5EF4-FFF2-40B4-BE49-F238E27FC236}">
                  <a16:creationId xmlns:a16="http://schemas.microsoft.com/office/drawing/2014/main" id="{1ECED139-AE2B-449A-92BB-70067E7DD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2311" y="3291528"/>
              <a:ext cx="1312385" cy="989838"/>
            </a:xfrm>
            <a:prstGeom prst="rect">
              <a:avLst/>
            </a:prstGeom>
          </p:spPr>
        </p:pic>
        <p:sp>
          <p:nvSpPr>
            <p:cNvPr id="51" name="화살표: 오른쪽 50">
              <a:extLst>
                <a:ext uri="{FF2B5EF4-FFF2-40B4-BE49-F238E27FC236}">
                  <a16:creationId xmlns:a16="http://schemas.microsoft.com/office/drawing/2014/main" id="{596B55D8-47C4-4603-BF38-F4DFFF7D6499}"/>
                </a:ext>
              </a:extLst>
            </p:cNvPr>
            <p:cNvSpPr/>
            <p:nvPr/>
          </p:nvSpPr>
          <p:spPr>
            <a:xfrm>
              <a:off x="6612430" y="3473826"/>
              <a:ext cx="740779" cy="486136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C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2" name="원호 51">
              <a:extLst>
                <a:ext uri="{FF2B5EF4-FFF2-40B4-BE49-F238E27FC236}">
                  <a16:creationId xmlns:a16="http://schemas.microsoft.com/office/drawing/2014/main" id="{7E19F447-8604-4A71-9395-ACFBC9E2BFF5}"/>
                </a:ext>
              </a:extLst>
            </p:cNvPr>
            <p:cNvSpPr/>
            <p:nvPr/>
          </p:nvSpPr>
          <p:spPr>
            <a:xfrm flipH="1">
              <a:off x="2579093" y="2784129"/>
              <a:ext cx="574744" cy="1268871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원호 52">
              <a:extLst>
                <a:ext uri="{FF2B5EF4-FFF2-40B4-BE49-F238E27FC236}">
                  <a16:creationId xmlns:a16="http://schemas.microsoft.com/office/drawing/2014/main" id="{1AC26A5D-3CD4-4A9C-B2E8-639C4F57A866}"/>
                </a:ext>
              </a:extLst>
            </p:cNvPr>
            <p:cNvSpPr/>
            <p:nvPr/>
          </p:nvSpPr>
          <p:spPr>
            <a:xfrm flipH="1" flipV="1">
              <a:off x="2588730" y="3761973"/>
              <a:ext cx="574744" cy="1268871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99A9E0D-359E-40D1-A8FC-ADFCE9113688}"/>
                </a:ext>
              </a:extLst>
            </p:cNvPr>
            <p:cNvSpPr txBox="1"/>
            <p:nvPr/>
          </p:nvSpPr>
          <p:spPr>
            <a:xfrm>
              <a:off x="1664383" y="3505565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2448</a:t>
              </a:r>
            </a:p>
          </p:txBody>
        </p:sp>
        <p:sp>
          <p:nvSpPr>
            <p:cNvPr id="55" name="원호 54">
              <a:extLst>
                <a:ext uri="{FF2B5EF4-FFF2-40B4-BE49-F238E27FC236}">
                  <a16:creationId xmlns:a16="http://schemas.microsoft.com/office/drawing/2014/main" id="{44617EB0-7955-4145-9571-A0BC37361182}"/>
                </a:ext>
              </a:extLst>
            </p:cNvPr>
            <p:cNvSpPr/>
            <p:nvPr/>
          </p:nvSpPr>
          <p:spPr>
            <a:xfrm rot="16200000" flipH="1">
              <a:off x="3390759" y="4557810"/>
              <a:ext cx="574744" cy="1268871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원호 55">
              <a:extLst>
                <a:ext uri="{FF2B5EF4-FFF2-40B4-BE49-F238E27FC236}">
                  <a16:creationId xmlns:a16="http://schemas.microsoft.com/office/drawing/2014/main" id="{A3468798-767A-4489-B45B-EDA4702E8FA7}"/>
                </a:ext>
              </a:extLst>
            </p:cNvPr>
            <p:cNvSpPr/>
            <p:nvPr/>
          </p:nvSpPr>
          <p:spPr>
            <a:xfrm rot="16200000" flipH="1" flipV="1">
              <a:off x="5164074" y="4557810"/>
              <a:ext cx="574744" cy="1268871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555BB30-1295-4FE2-86C2-D5B97985674E}"/>
                </a:ext>
              </a:extLst>
            </p:cNvPr>
            <p:cNvSpPr txBox="1"/>
            <p:nvPr/>
          </p:nvSpPr>
          <p:spPr>
            <a:xfrm>
              <a:off x="3969893" y="5389619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3264</a:t>
              </a:r>
            </a:p>
          </p:txBody>
        </p: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961764BA-34E8-4057-8655-2BABF555BA29}"/>
                </a:ext>
              </a:extLst>
            </p:cNvPr>
            <p:cNvSpPr/>
            <p:nvPr/>
          </p:nvSpPr>
          <p:spPr>
            <a:xfrm>
              <a:off x="9203381" y="3288902"/>
              <a:ext cx="231886" cy="51193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원호 58">
              <a:extLst>
                <a:ext uri="{FF2B5EF4-FFF2-40B4-BE49-F238E27FC236}">
                  <a16:creationId xmlns:a16="http://schemas.microsoft.com/office/drawing/2014/main" id="{D6780E36-DAA7-4435-BCB5-9F23D93D0833}"/>
                </a:ext>
              </a:extLst>
            </p:cNvPr>
            <p:cNvSpPr/>
            <p:nvPr/>
          </p:nvSpPr>
          <p:spPr>
            <a:xfrm flipV="1">
              <a:off x="9223772" y="3734370"/>
              <a:ext cx="231886" cy="51193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31F5419-03B8-409F-8A53-2ADF28207FBF}"/>
                </a:ext>
              </a:extLst>
            </p:cNvPr>
            <p:cNvSpPr txBox="1"/>
            <p:nvPr/>
          </p:nvSpPr>
          <p:spPr>
            <a:xfrm>
              <a:off x="9255086" y="3360204"/>
              <a:ext cx="5645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384</a:t>
              </a:r>
            </a:p>
          </p:txBody>
        </p:sp>
        <p:sp>
          <p:nvSpPr>
            <p:cNvPr id="61" name="원호 60">
              <a:extLst>
                <a:ext uri="{FF2B5EF4-FFF2-40B4-BE49-F238E27FC236}">
                  <a16:creationId xmlns:a16="http://schemas.microsoft.com/office/drawing/2014/main" id="{3EFD0564-E43A-4C66-A8AC-3C609261B747}"/>
                </a:ext>
              </a:extLst>
            </p:cNvPr>
            <p:cNvSpPr/>
            <p:nvPr/>
          </p:nvSpPr>
          <p:spPr>
            <a:xfrm rot="5400000">
              <a:off x="8825140" y="4088168"/>
              <a:ext cx="231886" cy="51193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원호 61">
              <a:extLst>
                <a:ext uri="{FF2B5EF4-FFF2-40B4-BE49-F238E27FC236}">
                  <a16:creationId xmlns:a16="http://schemas.microsoft.com/office/drawing/2014/main" id="{9C75682D-C847-4C27-8E74-E220349F226D}"/>
                </a:ext>
              </a:extLst>
            </p:cNvPr>
            <p:cNvSpPr/>
            <p:nvPr/>
          </p:nvSpPr>
          <p:spPr>
            <a:xfrm rot="5400000" flipV="1">
              <a:off x="8085445" y="4088167"/>
              <a:ext cx="231886" cy="51193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F00F4A6-1C6E-446B-9981-29435983ECCE}"/>
                </a:ext>
              </a:extLst>
            </p:cNvPr>
            <p:cNvSpPr txBox="1"/>
            <p:nvPr/>
          </p:nvSpPr>
          <p:spPr>
            <a:xfrm>
              <a:off x="8006657" y="4328697"/>
              <a:ext cx="5645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512</a:t>
              </a:r>
            </a:p>
          </p:txBody>
        </p:sp>
      </p:grpSp>
      <p:sp>
        <p:nvSpPr>
          <p:cNvPr id="64" name="화살표: 줄무늬가 있는 오른쪽 63">
            <a:extLst>
              <a:ext uri="{FF2B5EF4-FFF2-40B4-BE49-F238E27FC236}">
                <a16:creationId xmlns:a16="http://schemas.microsoft.com/office/drawing/2014/main" id="{3CD2F553-AE54-46F8-BEE6-F1C65AF9B000}"/>
              </a:ext>
            </a:extLst>
          </p:cNvPr>
          <p:cNvSpPr/>
          <p:nvPr/>
        </p:nvSpPr>
        <p:spPr>
          <a:xfrm>
            <a:off x="5684670" y="4484040"/>
            <a:ext cx="654109" cy="685234"/>
          </a:xfrm>
          <a:prstGeom prst="striped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AB836E-82ED-41F2-8AA3-4C38A6EBA54B}"/>
              </a:ext>
            </a:extLst>
          </p:cNvPr>
          <p:cNvSpPr txBox="1"/>
          <p:nvPr/>
        </p:nvSpPr>
        <p:spPr>
          <a:xfrm>
            <a:off x="1706477" y="2471195"/>
            <a:ext cx="366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Dacon</a:t>
            </a:r>
            <a:r>
              <a:rPr lang="en-US" altLang="ko-KR" dirty="0"/>
              <a:t> </a:t>
            </a:r>
            <a:r>
              <a:rPr lang="ko-KR" altLang="en-US" dirty="0"/>
              <a:t>데이터 크기 </a:t>
            </a:r>
            <a:r>
              <a:rPr lang="en-US" altLang="ko-KR" dirty="0"/>
              <a:t>: 3264*2448</a:t>
            </a:r>
            <a:endParaRPr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2C70D51-22E2-4BA0-BCA3-9D3F504CADEF}"/>
              </a:ext>
            </a:extLst>
          </p:cNvPr>
          <p:cNvSpPr txBox="1"/>
          <p:nvPr/>
        </p:nvSpPr>
        <p:spPr>
          <a:xfrm>
            <a:off x="1686644" y="2820915"/>
            <a:ext cx="366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학습 시킬 이미지 크기 </a:t>
            </a:r>
            <a:r>
              <a:rPr lang="en-US" altLang="ko-KR" dirty="0"/>
              <a:t>: 512*384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8ED810-7A25-4D89-9E9D-AD31DB5EAC49}"/>
              </a:ext>
            </a:extLst>
          </p:cNvPr>
          <p:cNvSpPr txBox="1"/>
          <p:nvPr/>
        </p:nvSpPr>
        <p:spPr>
          <a:xfrm>
            <a:off x="6429881" y="4047982"/>
            <a:ext cx="49872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원본 데이터를 학습 시킬 이미지 크기로 줄이는 이유 </a:t>
            </a:r>
            <a:r>
              <a:rPr lang="en-US" altLang="ko-KR" dirty="0"/>
              <a:t>:</a:t>
            </a:r>
          </a:p>
          <a:p>
            <a:r>
              <a:rPr lang="ko-KR" altLang="en-US" dirty="0"/>
              <a:t>학습 시 이미지 크기가 클 수록 시간이 오래 걸리기 때문에 일정한 비율을 유지하면서 </a:t>
            </a:r>
            <a:r>
              <a:rPr lang="ko-KR" altLang="en-US" dirty="0" err="1"/>
              <a:t>축소시킴으로서</a:t>
            </a:r>
            <a:r>
              <a:rPr lang="ko-KR" altLang="en-US" dirty="0"/>
              <a:t> 학습 속도를 증가 시키기 위함</a:t>
            </a:r>
            <a:endParaRPr lang="en-US" altLang="ko-KR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717C464-7EE3-4576-80D7-11626DDF27B9}"/>
              </a:ext>
            </a:extLst>
          </p:cNvPr>
          <p:cNvSpPr txBox="1"/>
          <p:nvPr/>
        </p:nvSpPr>
        <p:spPr>
          <a:xfrm>
            <a:off x="6024904" y="2475751"/>
            <a:ext cx="366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총 </a:t>
            </a:r>
            <a:r>
              <a:rPr lang="ko-KR" altLang="en-US" dirty="0" err="1"/>
              <a:t>갯수</a:t>
            </a:r>
            <a:r>
              <a:rPr lang="ko-KR" altLang="en-US" dirty="0"/>
              <a:t> </a:t>
            </a:r>
            <a:r>
              <a:rPr lang="en-US" altLang="ko-KR" dirty="0"/>
              <a:t>: 622</a:t>
            </a:r>
            <a:r>
              <a:rPr lang="ko-KR" altLang="en-US" dirty="0"/>
              <a:t>개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1487CA0-95E3-4418-8F50-098856376EE5}"/>
              </a:ext>
            </a:extLst>
          </p:cNvPr>
          <p:cNvSpPr txBox="1"/>
          <p:nvPr/>
        </p:nvSpPr>
        <p:spPr>
          <a:xfrm>
            <a:off x="6024904" y="2812982"/>
            <a:ext cx="366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학습 데이터 </a:t>
            </a:r>
            <a:r>
              <a:rPr lang="ko-KR" altLang="en-US" dirty="0" err="1"/>
              <a:t>갯수</a:t>
            </a:r>
            <a:r>
              <a:rPr lang="ko-KR" altLang="en-US" dirty="0"/>
              <a:t> </a:t>
            </a:r>
            <a:r>
              <a:rPr lang="en-US" altLang="ko-KR" dirty="0"/>
              <a:t>: 562</a:t>
            </a:r>
            <a:r>
              <a:rPr lang="ko-KR" altLang="en-US" dirty="0"/>
              <a:t>개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8261CFC-C780-4E0D-9F74-AB9475F2FA70}"/>
              </a:ext>
            </a:extLst>
          </p:cNvPr>
          <p:cNvSpPr txBox="1"/>
          <p:nvPr/>
        </p:nvSpPr>
        <p:spPr>
          <a:xfrm>
            <a:off x="6024805" y="3152158"/>
            <a:ext cx="366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학습 데이터 </a:t>
            </a:r>
            <a:r>
              <a:rPr lang="ko-KR" altLang="en-US" dirty="0" err="1"/>
              <a:t>갯수</a:t>
            </a:r>
            <a:r>
              <a:rPr lang="ko-KR" altLang="en-US" dirty="0"/>
              <a:t> </a:t>
            </a:r>
            <a:r>
              <a:rPr lang="en-US" altLang="ko-KR" dirty="0"/>
              <a:t>: 60</a:t>
            </a:r>
            <a:r>
              <a:rPr lang="ko-KR" altLang="en-US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30683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1ED139-328D-4057-A6B2-01966F2697D0}"/>
              </a:ext>
            </a:extLst>
          </p:cNvPr>
          <p:cNvSpPr txBox="1"/>
          <p:nvPr/>
        </p:nvSpPr>
        <p:spPr>
          <a:xfrm>
            <a:off x="1649465" y="763127"/>
            <a:ext cx="2199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2. </a:t>
            </a:r>
            <a:r>
              <a:rPr lang="ko-KR" altLang="en-US" sz="2400" b="1" dirty="0"/>
              <a:t>데이터 학습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9D228B4-3192-4A80-83A1-1EFBDC44B4CC}"/>
              </a:ext>
            </a:extLst>
          </p:cNvPr>
          <p:cNvSpPr/>
          <p:nvPr/>
        </p:nvSpPr>
        <p:spPr>
          <a:xfrm>
            <a:off x="682207" y="371633"/>
            <a:ext cx="10826054" cy="5799964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E81FF58-5B92-4EF7-804E-87F4BE398DAD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D6F0CC8-57D3-45A4-9C1A-946F09B4AC61}"/>
              </a:ext>
            </a:extLst>
          </p:cNvPr>
          <p:cNvSpPr/>
          <p:nvPr/>
        </p:nvSpPr>
        <p:spPr>
          <a:xfrm>
            <a:off x="411982" y="160773"/>
            <a:ext cx="1233938" cy="591067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389039E-4C93-472D-89E9-8F00094A1E41}"/>
              </a:ext>
            </a:extLst>
          </p:cNvPr>
          <p:cNvSpPr txBox="1"/>
          <p:nvPr/>
        </p:nvSpPr>
        <p:spPr>
          <a:xfrm>
            <a:off x="265233" y="233134"/>
            <a:ext cx="184870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빛 번짐 구현 상세 설명 </a:t>
            </a:r>
          </a:p>
        </p:txBody>
      </p:sp>
      <p:sp>
        <p:nvSpPr>
          <p:cNvPr id="33" name="슬라이드 번호 개체 틀 1">
            <a:extLst>
              <a:ext uri="{FF2B5EF4-FFF2-40B4-BE49-F238E27FC236}">
                <a16:creationId xmlns:a16="http://schemas.microsoft.com/office/drawing/2014/main" id="{F62677DA-13B1-4207-A7B6-752EAFE8D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16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98" name="그룹 97"/>
          <p:cNvGrpSpPr/>
          <p:nvPr/>
        </p:nvGrpSpPr>
        <p:grpSpPr>
          <a:xfrm>
            <a:off x="4408540" y="2180284"/>
            <a:ext cx="3436850" cy="1824415"/>
            <a:chOff x="1999974" y="3842105"/>
            <a:chExt cx="3436850" cy="1824415"/>
          </a:xfrm>
        </p:grpSpPr>
        <p:grpSp>
          <p:nvGrpSpPr>
            <p:cNvPr id="72" name="그룹 71"/>
            <p:cNvGrpSpPr/>
            <p:nvPr/>
          </p:nvGrpSpPr>
          <p:grpSpPr>
            <a:xfrm>
              <a:off x="1999974" y="4016196"/>
              <a:ext cx="563979" cy="1481070"/>
              <a:chOff x="2006767" y="4016196"/>
              <a:chExt cx="557186" cy="1481070"/>
            </a:xfrm>
          </p:grpSpPr>
          <p:cxnSp>
            <p:nvCxnSpPr>
              <p:cNvPr id="63" name="직선 연결선 62"/>
              <p:cNvCxnSpPr>
                <a:endCxn id="47" idx="2"/>
              </p:cNvCxnSpPr>
              <p:nvPr/>
            </p:nvCxnSpPr>
            <p:spPr>
              <a:xfrm flipV="1">
                <a:off x="2006767" y="4016196"/>
                <a:ext cx="557186" cy="7990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>
                <a:endCxn id="53" idx="2"/>
              </p:cNvCxnSpPr>
              <p:nvPr/>
            </p:nvCxnSpPr>
            <p:spPr>
              <a:xfrm flipV="1">
                <a:off x="2006767" y="4509886"/>
                <a:ext cx="557186" cy="3053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endCxn id="54" idx="2"/>
              </p:cNvCxnSpPr>
              <p:nvPr/>
            </p:nvCxnSpPr>
            <p:spPr>
              <a:xfrm>
                <a:off x="2006767" y="4815244"/>
                <a:ext cx="557186" cy="188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/>
              <p:cNvCxnSpPr>
                <a:endCxn id="55" idx="2"/>
              </p:cNvCxnSpPr>
              <p:nvPr/>
            </p:nvCxnSpPr>
            <p:spPr>
              <a:xfrm>
                <a:off x="2006767" y="4815244"/>
                <a:ext cx="557186" cy="6820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8" name="그룹 157"/>
            <p:cNvGrpSpPr/>
            <p:nvPr/>
          </p:nvGrpSpPr>
          <p:grpSpPr>
            <a:xfrm>
              <a:off x="2563953" y="3842105"/>
              <a:ext cx="2249877" cy="1824415"/>
              <a:chOff x="2809165" y="3841124"/>
              <a:chExt cx="2249877" cy="1824415"/>
            </a:xfrm>
          </p:grpSpPr>
          <p:grpSp>
            <p:nvGrpSpPr>
              <p:cNvPr id="56" name="그룹 55"/>
              <p:cNvGrpSpPr/>
              <p:nvPr/>
            </p:nvGrpSpPr>
            <p:grpSpPr>
              <a:xfrm>
                <a:off x="2809165" y="3845961"/>
                <a:ext cx="313346" cy="1819578"/>
                <a:chOff x="3317878" y="3776293"/>
                <a:chExt cx="313346" cy="1819578"/>
              </a:xfrm>
            </p:grpSpPr>
            <p:sp>
              <p:nvSpPr>
                <p:cNvPr id="47" name="타원 46"/>
                <p:cNvSpPr/>
                <p:nvPr/>
              </p:nvSpPr>
              <p:spPr>
                <a:xfrm>
                  <a:off x="3317878" y="3776293"/>
                  <a:ext cx="313346" cy="33850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타원 52"/>
                <p:cNvSpPr/>
                <p:nvPr/>
              </p:nvSpPr>
              <p:spPr>
                <a:xfrm>
                  <a:off x="3317878" y="4269983"/>
                  <a:ext cx="313346" cy="33850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4" name="타원 53"/>
                <p:cNvSpPr/>
                <p:nvPr/>
              </p:nvSpPr>
              <p:spPr>
                <a:xfrm>
                  <a:off x="3317878" y="4763673"/>
                  <a:ext cx="313346" cy="33850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타원 54"/>
                <p:cNvSpPr/>
                <p:nvPr/>
              </p:nvSpPr>
              <p:spPr>
                <a:xfrm>
                  <a:off x="3317878" y="5257363"/>
                  <a:ext cx="313346" cy="33850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3" name="그룹 72"/>
              <p:cNvGrpSpPr/>
              <p:nvPr/>
            </p:nvGrpSpPr>
            <p:grpSpPr>
              <a:xfrm>
                <a:off x="4745696" y="3841124"/>
                <a:ext cx="313346" cy="1819578"/>
                <a:chOff x="3317878" y="3776293"/>
                <a:chExt cx="313346" cy="1819578"/>
              </a:xfrm>
            </p:grpSpPr>
            <p:sp>
              <p:nvSpPr>
                <p:cNvPr id="74" name="타원 73"/>
                <p:cNvSpPr/>
                <p:nvPr/>
              </p:nvSpPr>
              <p:spPr>
                <a:xfrm>
                  <a:off x="3317878" y="3776293"/>
                  <a:ext cx="313346" cy="33850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5" name="타원 74"/>
                <p:cNvSpPr/>
                <p:nvPr/>
              </p:nvSpPr>
              <p:spPr>
                <a:xfrm>
                  <a:off x="3317878" y="4269983"/>
                  <a:ext cx="313346" cy="33850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6" name="타원 75"/>
                <p:cNvSpPr/>
                <p:nvPr/>
              </p:nvSpPr>
              <p:spPr>
                <a:xfrm>
                  <a:off x="3317878" y="4763673"/>
                  <a:ext cx="313346" cy="33850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7" name="타원 76"/>
                <p:cNvSpPr/>
                <p:nvPr/>
              </p:nvSpPr>
              <p:spPr>
                <a:xfrm>
                  <a:off x="3317878" y="5257363"/>
                  <a:ext cx="313346" cy="33850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12" name="그룹 111"/>
            <p:cNvGrpSpPr/>
            <p:nvPr/>
          </p:nvGrpSpPr>
          <p:grpSpPr>
            <a:xfrm>
              <a:off x="2877299" y="4011359"/>
              <a:ext cx="1623185" cy="1485907"/>
              <a:chOff x="2877299" y="4011359"/>
              <a:chExt cx="1623185" cy="1485907"/>
            </a:xfrm>
          </p:grpSpPr>
          <p:cxnSp>
            <p:nvCxnSpPr>
              <p:cNvPr id="79" name="직선 연결선 78"/>
              <p:cNvCxnSpPr>
                <a:stCxn id="47" idx="6"/>
                <a:endCxn id="74" idx="2"/>
              </p:cNvCxnSpPr>
              <p:nvPr/>
            </p:nvCxnSpPr>
            <p:spPr>
              <a:xfrm flipV="1">
                <a:off x="2877299" y="4011359"/>
                <a:ext cx="1623185" cy="483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직선 연결선 80"/>
              <p:cNvCxnSpPr>
                <a:stCxn id="53" idx="6"/>
                <a:endCxn id="75" idx="2"/>
              </p:cNvCxnSpPr>
              <p:nvPr/>
            </p:nvCxnSpPr>
            <p:spPr>
              <a:xfrm flipV="1">
                <a:off x="2877299" y="4505049"/>
                <a:ext cx="1623185" cy="483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/>
              <p:cNvCxnSpPr>
                <a:stCxn id="54" idx="6"/>
                <a:endCxn id="76" idx="2"/>
              </p:cNvCxnSpPr>
              <p:nvPr/>
            </p:nvCxnSpPr>
            <p:spPr>
              <a:xfrm flipV="1">
                <a:off x="2877299" y="4998739"/>
                <a:ext cx="1623185" cy="483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/>
              <p:cNvCxnSpPr>
                <a:stCxn id="55" idx="6"/>
                <a:endCxn id="77" idx="2"/>
              </p:cNvCxnSpPr>
              <p:nvPr/>
            </p:nvCxnSpPr>
            <p:spPr>
              <a:xfrm flipV="1">
                <a:off x="2877299" y="5492429"/>
                <a:ext cx="1623185" cy="483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/>
              <p:cNvCxnSpPr>
                <a:stCxn id="47" idx="6"/>
                <a:endCxn id="75" idx="2"/>
              </p:cNvCxnSpPr>
              <p:nvPr/>
            </p:nvCxnSpPr>
            <p:spPr>
              <a:xfrm>
                <a:off x="2877299" y="4016196"/>
                <a:ext cx="1623185" cy="4888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/>
              <p:cNvCxnSpPr>
                <a:stCxn id="47" idx="6"/>
                <a:endCxn id="76" idx="2"/>
              </p:cNvCxnSpPr>
              <p:nvPr/>
            </p:nvCxnSpPr>
            <p:spPr>
              <a:xfrm>
                <a:off x="2877299" y="4016196"/>
                <a:ext cx="1623185" cy="9825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직선 연결선 90"/>
              <p:cNvCxnSpPr>
                <a:stCxn id="47" idx="6"/>
                <a:endCxn id="77" idx="2"/>
              </p:cNvCxnSpPr>
              <p:nvPr/>
            </p:nvCxnSpPr>
            <p:spPr>
              <a:xfrm>
                <a:off x="2877299" y="4016196"/>
                <a:ext cx="1623185" cy="14762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직선 연결선 92"/>
              <p:cNvCxnSpPr>
                <a:stCxn id="53" idx="6"/>
                <a:endCxn id="74" idx="2"/>
              </p:cNvCxnSpPr>
              <p:nvPr/>
            </p:nvCxnSpPr>
            <p:spPr>
              <a:xfrm flipV="1">
                <a:off x="2877299" y="4011359"/>
                <a:ext cx="1623185" cy="4985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직선 연결선 94"/>
              <p:cNvCxnSpPr>
                <a:stCxn id="53" idx="6"/>
                <a:endCxn id="76" idx="2"/>
              </p:cNvCxnSpPr>
              <p:nvPr/>
            </p:nvCxnSpPr>
            <p:spPr>
              <a:xfrm>
                <a:off x="2877299" y="4509886"/>
                <a:ext cx="1623185" cy="4888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직선 연결선 96"/>
              <p:cNvCxnSpPr>
                <a:stCxn id="53" idx="6"/>
                <a:endCxn id="77" idx="2"/>
              </p:cNvCxnSpPr>
              <p:nvPr/>
            </p:nvCxnSpPr>
            <p:spPr>
              <a:xfrm>
                <a:off x="2877299" y="4509886"/>
                <a:ext cx="1623185" cy="9825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직선 연결선 98"/>
              <p:cNvCxnSpPr>
                <a:stCxn id="54" idx="6"/>
                <a:endCxn id="74" idx="2"/>
              </p:cNvCxnSpPr>
              <p:nvPr/>
            </p:nvCxnSpPr>
            <p:spPr>
              <a:xfrm flipV="1">
                <a:off x="2877299" y="4011359"/>
                <a:ext cx="1623185" cy="99221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직선 연결선 100"/>
              <p:cNvCxnSpPr>
                <a:stCxn id="54" idx="6"/>
                <a:endCxn id="75" idx="2"/>
              </p:cNvCxnSpPr>
              <p:nvPr/>
            </p:nvCxnSpPr>
            <p:spPr>
              <a:xfrm flipV="1">
                <a:off x="2877299" y="4505049"/>
                <a:ext cx="1623185" cy="4985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직선 연결선 102"/>
              <p:cNvCxnSpPr>
                <a:stCxn id="54" idx="6"/>
                <a:endCxn id="77" idx="2"/>
              </p:cNvCxnSpPr>
              <p:nvPr/>
            </p:nvCxnSpPr>
            <p:spPr>
              <a:xfrm>
                <a:off x="2877299" y="5003576"/>
                <a:ext cx="1623185" cy="4888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/>
              <p:cNvCxnSpPr>
                <a:stCxn id="55" idx="6"/>
                <a:endCxn id="74" idx="2"/>
              </p:cNvCxnSpPr>
              <p:nvPr/>
            </p:nvCxnSpPr>
            <p:spPr>
              <a:xfrm flipV="1">
                <a:off x="2877299" y="4011359"/>
                <a:ext cx="1623185" cy="14859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직선 연결선 106"/>
              <p:cNvCxnSpPr>
                <a:stCxn id="55" idx="6"/>
                <a:endCxn id="75" idx="2"/>
              </p:cNvCxnSpPr>
              <p:nvPr/>
            </p:nvCxnSpPr>
            <p:spPr>
              <a:xfrm flipV="1">
                <a:off x="2877299" y="4505049"/>
                <a:ext cx="1623185" cy="99221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직선 연결선 110"/>
              <p:cNvCxnSpPr>
                <a:stCxn id="55" idx="6"/>
                <a:endCxn id="76" idx="2"/>
              </p:cNvCxnSpPr>
              <p:nvPr/>
            </p:nvCxnSpPr>
            <p:spPr>
              <a:xfrm flipV="1">
                <a:off x="2877299" y="4998739"/>
                <a:ext cx="1623185" cy="4985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4" name="그룹 133"/>
            <p:cNvGrpSpPr/>
            <p:nvPr/>
          </p:nvGrpSpPr>
          <p:grpSpPr>
            <a:xfrm>
              <a:off x="4813830" y="4011359"/>
              <a:ext cx="622994" cy="1481070"/>
              <a:chOff x="4813830" y="4011359"/>
              <a:chExt cx="622994" cy="1481070"/>
            </a:xfrm>
          </p:grpSpPr>
          <p:cxnSp>
            <p:nvCxnSpPr>
              <p:cNvPr id="127" name="직선 연결선 126"/>
              <p:cNvCxnSpPr>
                <a:cxnSpLocks/>
                <a:stCxn id="74" idx="6"/>
              </p:cNvCxnSpPr>
              <p:nvPr/>
            </p:nvCxnSpPr>
            <p:spPr>
              <a:xfrm>
                <a:off x="4813830" y="4011359"/>
                <a:ext cx="622994" cy="7361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직선 연결선 128"/>
              <p:cNvCxnSpPr>
                <a:cxnSpLocks/>
                <a:stCxn id="75" idx="6"/>
              </p:cNvCxnSpPr>
              <p:nvPr/>
            </p:nvCxnSpPr>
            <p:spPr>
              <a:xfrm>
                <a:off x="4813830" y="4505049"/>
                <a:ext cx="622994" cy="24242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직선 연결선 130"/>
              <p:cNvCxnSpPr>
                <a:cxnSpLocks/>
                <a:stCxn id="76" idx="6"/>
              </p:cNvCxnSpPr>
              <p:nvPr/>
            </p:nvCxnSpPr>
            <p:spPr>
              <a:xfrm flipV="1">
                <a:off x="4813830" y="4747469"/>
                <a:ext cx="622994" cy="25127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직선 연결선 132"/>
              <p:cNvCxnSpPr>
                <a:cxnSpLocks/>
                <a:stCxn id="77" idx="6"/>
              </p:cNvCxnSpPr>
              <p:nvPr/>
            </p:nvCxnSpPr>
            <p:spPr>
              <a:xfrm flipV="1">
                <a:off x="4813830" y="4747469"/>
                <a:ext cx="622994" cy="74496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" name="직선 연결선 27"/>
            <p:cNvCxnSpPr>
              <a:cxnSpLocks/>
              <a:stCxn id="74" idx="6"/>
            </p:cNvCxnSpPr>
            <p:nvPr/>
          </p:nvCxnSpPr>
          <p:spPr>
            <a:xfrm>
              <a:off x="4813830" y="4011359"/>
              <a:ext cx="602154" cy="2203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>
              <a:cxnSpLocks/>
              <a:stCxn id="74" idx="6"/>
            </p:cNvCxnSpPr>
            <p:nvPr/>
          </p:nvCxnSpPr>
          <p:spPr>
            <a:xfrm>
              <a:off x="4813830" y="4011359"/>
              <a:ext cx="622992" cy="124218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>
              <a:cxnSpLocks/>
              <a:stCxn id="75" idx="6"/>
            </p:cNvCxnSpPr>
            <p:nvPr/>
          </p:nvCxnSpPr>
          <p:spPr>
            <a:xfrm flipV="1">
              <a:off x="4813830" y="4231682"/>
              <a:ext cx="602154" cy="2733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>
              <a:cxnSpLocks/>
              <a:stCxn id="75" idx="6"/>
            </p:cNvCxnSpPr>
            <p:nvPr/>
          </p:nvCxnSpPr>
          <p:spPr>
            <a:xfrm>
              <a:off x="4813830" y="4505049"/>
              <a:ext cx="622992" cy="7484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/>
            <p:cNvCxnSpPr>
              <a:cxnSpLocks/>
              <a:stCxn id="76" idx="6"/>
            </p:cNvCxnSpPr>
            <p:nvPr/>
          </p:nvCxnSpPr>
          <p:spPr>
            <a:xfrm flipV="1">
              <a:off x="4813830" y="4231682"/>
              <a:ext cx="602154" cy="7670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>
              <a:cxnSpLocks/>
              <a:stCxn id="77" idx="6"/>
            </p:cNvCxnSpPr>
            <p:nvPr/>
          </p:nvCxnSpPr>
          <p:spPr>
            <a:xfrm flipV="1">
              <a:off x="4813830" y="5253545"/>
              <a:ext cx="622992" cy="2388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>
              <a:cxnSpLocks/>
              <a:stCxn id="76" idx="6"/>
            </p:cNvCxnSpPr>
            <p:nvPr/>
          </p:nvCxnSpPr>
          <p:spPr>
            <a:xfrm>
              <a:off x="4813830" y="4998739"/>
              <a:ext cx="622992" cy="2548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>
              <a:cxnSpLocks/>
              <a:stCxn id="77" idx="6"/>
            </p:cNvCxnSpPr>
            <p:nvPr/>
          </p:nvCxnSpPr>
          <p:spPr>
            <a:xfrm flipV="1">
              <a:off x="4813830" y="4231682"/>
              <a:ext cx="602154" cy="12607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/>
            <p:cNvCxnSpPr>
              <a:cxnSpLocks/>
              <a:endCxn id="47" idx="2"/>
            </p:cNvCxnSpPr>
            <p:nvPr/>
          </p:nvCxnSpPr>
          <p:spPr>
            <a:xfrm flipV="1">
              <a:off x="1999974" y="4016196"/>
              <a:ext cx="563979" cy="485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/>
            <p:cNvCxnSpPr>
              <a:cxnSpLocks/>
              <a:endCxn id="53" idx="2"/>
            </p:cNvCxnSpPr>
            <p:nvPr/>
          </p:nvCxnSpPr>
          <p:spPr>
            <a:xfrm>
              <a:off x="1999974" y="4064789"/>
              <a:ext cx="563979" cy="4450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/>
            <p:cNvCxnSpPr>
              <a:cxnSpLocks/>
              <a:endCxn id="54" idx="2"/>
            </p:cNvCxnSpPr>
            <p:nvPr/>
          </p:nvCxnSpPr>
          <p:spPr>
            <a:xfrm>
              <a:off x="1999974" y="4064789"/>
              <a:ext cx="563979" cy="9387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>
              <a:cxnSpLocks/>
              <a:endCxn id="55" idx="2"/>
            </p:cNvCxnSpPr>
            <p:nvPr/>
          </p:nvCxnSpPr>
          <p:spPr>
            <a:xfrm>
              <a:off x="1999974" y="4064789"/>
              <a:ext cx="563979" cy="14324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>
              <a:cxnSpLocks/>
              <a:endCxn id="55" idx="2"/>
            </p:cNvCxnSpPr>
            <p:nvPr/>
          </p:nvCxnSpPr>
          <p:spPr>
            <a:xfrm flipV="1">
              <a:off x="1999974" y="5497266"/>
              <a:ext cx="563979" cy="286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>
              <a:cxnSpLocks/>
              <a:endCxn id="54" idx="2"/>
            </p:cNvCxnSpPr>
            <p:nvPr/>
          </p:nvCxnSpPr>
          <p:spPr>
            <a:xfrm flipV="1">
              <a:off x="1999974" y="5003576"/>
              <a:ext cx="563979" cy="522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연결선 91"/>
            <p:cNvCxnSpPr>
              <a:cxnSpLocks/>
              <a:endCxn id="53" idx="2"/>
            </p:cNvCxnSpPr>
            <p:nvPr/>
          </p:nvCxnSpPr>
          <p:spPr>
            <a:xfrm flipV="1">
              <a:off x="1999974" y="4509886"/>
              <a:ext cx="563979" cy="10159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/>
            <p:cNvCxnSpPr>
              <a:cxnSpLocks/>
              <a:endCxn id="47" idx="2"/>
            </p:cNvCxnSpPr>
            <p:nvPr/>
          </p:nvCxnSpPr>
          <p:spPr>
            <a:xfrm flipV="1">
              <a:off x="1999974" y="4016196"/>
              <a:ext cx="563979" cy="15096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F9439C7F-F518-4A03-B7C1-4F5EAFA831C5}"/>
              </a:ext>
            </a:extLst>
          </p:cNvPr>
          <p:cNvSpPr/>
          <p:nvPr/>
        </p:nvSpPr>
        <p:spPr>
          <a:xfrm>
            <a:off x="3929248" y="2215173"/>
            <a:ext cx="433431" cy="46347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EC75AA54-CA9B-4C68-9372-16C8F552DBA3}"/>
              </a:ext>
            </a:extLst>
          </p:cNvPr>
          <p:cNvSpPr/>
          <p:nvPr/>
        </p:nvSpPr>
        <p:spPr>
          <a:xfrm>
            <a:off x="3886529" y="2922383"/>
            <a:ext cx="433431" cy="46347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G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53DD9435-2600-48AA-876A-0C65A027CF53}"/>
              </a:ext>
            </a:extLst>
          </p:cNvPr>
          <p:cNvSpPr/>
          <p:nvPr/>
        </p:nvSpPr>
        <p:spPr>
          <a:xfrm>
            <a:off x="3916094" y="3617369"/>
            <a:ext cx="433431" cy="463478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B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EB34990A-E2C4-411D-B5CF-B2AD5CC4B24E}"/>
              </a:ext>
            </a:extLst>
          </p:cNvPr>
          <p:cNvSpPr/>
          <p:nvPr/>
        </p:nvSpPr>
        <p:spPr>
          <a:xfrm>
            <a:off x="7905118" y="2238946"/>
            <a:ext cx="433431" cy="46347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39CF111D-3C36-441C-BD11-22EDCDF9DC95}"/>
              </a:ext>
            </a:extLst>
          </p:cNvPr>
          <p:cNvSpPr/>
          <p:nvPr/>
        </p:nvSpPr>
        <p:spPr>
          <a:xfrm>
            <a:off x="7894059" y="2860752"/>
            <a:ext cx="433431" cy="46347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G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1260DD0E-8B09-4A36-97B7-EC4FE9BC134A}"/>
              </a:ext>
            </a:extLst>
          </p:cNvPr>
          <p:cNvSpPr/>
          <p:nvPr/>
        </p:nvSpPr>
        <p:spPr>
          <a:xfrm>
            <a:off x="7883568" y="3410210"/>
            <a:ext cx="433431" cy="463478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B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6620BB71-C657-4E95-B0CC-5FA18D127B6D}"/>
              </a:ext>
            </a:extLst>
          </p:cNvPr>
          <p:cNvGrpSpPr/>
          <p:nvPr/>
        </p:nvGrpSpPr>
        <p:grpSpPr>
          <a:xfrm>
            <a:off x="5448351" y="371633"/>
            <a:ext cx="5830767" cy="1602600"/>
            <a:chOff x="85908" y="3374327"/>
            <a:chExt cx="10734848" cy="2582302"/>
          </a:xfrm>
        </p:grpSpPr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A455F3CC-B987-429D-B346-361017D8B820}"/>
                </a:ext>
              </a:extLst>
            </p:cNvPr>
            <p:cNvGrpSpPr/>
            <p:nvPr/>
          </p:nvGrpSpPr>
          <p:grpSpPr>
            <a:xfrm>
              <a:off x="3634274" y="3744433"/>
              <a:ext cx="7186482" cy="1796068"/>
              <a:chOff x="4586300" y="3880033"/>
              <a:chExt cx="7186482" cy="1796068"/>
            </a:xfrm>
          </p:grpSpPr>
          <p:pic>
            <p:nvPicPr>
              <p:cNvPr id="171" name="그래픽 170" descr="이미지 단색으로 채워진">
                <a:extLst>
                  <a:ext uri="{FF2B5EF4-FFF2-40B4-BE49-F238E27FC236}">
                    <a16:creationId xmlns:a16="http://schemas.microsoft.com/office/drawing/2014/main" id="{B2579184-09C6-4428-B51A-A2E3D171C2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86300" y="3893088"/>
                <a:ext cx="1783013" cy="1783013"/>
              </a:xfrm>
              <a:prstGeom prst="rect">
                <a:avLst/>
              </a:prstGeom>
            </p:spPr>
          </p:pic>
          <p:pic>
            <p:nvPicPr>
              <p:cNvPr id="172" name="그래픽 171" descr="이미지 단색으로 채워진">
                <a:extLst>
                  <a:ext uri="{FF2B5EF4-FFF2-40B4-BE49-F238E27FC236}">
                    <a16:creationId xmlns:a16="http://schemas.microsoft.com/office/drawing/2014/main" id="{FC17ECFE-CB74-4E90-B94B-984ED2BCB6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22341" y="42711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73" name="그래픽 172" descr="오른쪽 화살표 단색으로 채워진">
                <a:extLst>
                  <a:ext uri="{FF2B5EF4-FFF2-40B4-BE49-F238E27FC236}">
                    <a16:creationId xmlns:a16="http://schemas.microsoft.com/office/drawing/2014/main" id="{5B171D26-B143-4AB3-99D5-7C1157F115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8627" y="42711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74" name="그래픽 173" descr="오른쪽 화살표 단색으로 채워진">
                <a:extLst>
                  <a:ext uri="{FF2B5EF4-FFF2-40B4-BE49-F238E27FC236}">
                    <a16:creationId xmlns:a16="http://schemas.microsoft.com/office/drawing/2014/main" id="{21A13088-2142-4829-BE62-EA009046EB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856055" y="42711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75" name="그래픽 174" descr="이미지 단색으로 채워진">
                <a:extLst>
                  <a:ext uri="{FF2B5EF4-FFF2-40B4-BE49-F238E27FC236}">
                    <a16:creationId xmlns:a16="http://schemas.microsoft.com/office/drawing/2014/main" id="{6B5F888C-AA4A-4A99-8343-B885E98155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989769" y="3880033"/>
                <a:ext cx="1783013" cy="1783013"/>
              </a:xfrm>
              <a:prstGeom prst="rect">
                <a:avLst/>
              </a:prstGeom>
            </p:spPr>
          </p:pic>
        </p:grpSp>
        <p:grpSp>
          <p:nvGrpSpPr>
            <p:cNvPr id="168" name="그룹 167">
              <a:extLst>
                <a:ext uri="{FF2B5EF4-FFF2-40B4-BE49-F238E27FC236}">
                  <a16:creationId xmlns:a16="http://schemas.microsoft.com/office/drawing/2014/main" id="{85A7CBCE-5DC0-45F7-9C5C-B26B01EB9F77}"/>
                </a:ext>
              </a:extLst>
            </p:cNvPr>
            <p:cNvGrpSpPr/>
            <p:nvPr/>
          </p:nvGrpSpPr>
          <p:grpSpPr>
            <a:xfrm>
              <a:off x="85908" y="3374327"/>
              <a:ext cx="3494644" cy="2582302"/>
              <a:chOff x="-282985" y="3493443"/>
              <a:chExt cx="3494644" cy="2582302"/>
            </a:xfrm>
          </p:grpSpPr>
          <p:pic>
            <p:nvPicPr>
              <p:cNvPr id="169" name="그래픽 168" descr="이미지 단색으로 채워진">
                <a:extLst>
                  <a:ext uri="{FF2B5EF4-FFF2-40B4-BE49-F238E27FC236}">
                    <a16:creationId xmlns:a16="http://schemas.microsoft.com/office/drawing/2014/main" id="{11CE8E83-8A6E-4C38-A311-3D57620D0B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-282985" y="3493443"/>
                <a:ext cx="2582302" cy="2582302"/>
              </a:xfrm>
              <a:prstGeom prst="rect">
                <a:avLst/>
              </a:prstGeom>
            </p:spPr>
          </p:pic>
          <p:pic>
            <p:nvPicPr>
              <p:cNvPr id="170" name="그래픽 169" descr="오른쪽 화살표 단색으로 채워진">
                <a:extLst>
                  <a:ext uri="{FF2B5EF4-FFF2-40B4-BE49-F238E27FC236}">
                    <a16:creationId xmlns:a16="http://schemas.microsoft.com/office/drawing/2014/main" id="{0205F087-2DB3-4649-ABF9-FE2224978A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297259" y="4294366"/>
                <a:ext cx="914400" cy="914400"/>
              </a:xfrm>
              <a:prstGeom prst="rect">
                <a:avLst/>
              </a:prstGeom>
            </p:spPr>
          </p:pic>
        </p:grpSp>
      </p:grpSp>
      <p:sp>
        <p:nvSpPr>
          <p:cNvPr id="12" name="타원 11">
            <a:extLst>
              <a:ext uri="{FF2B5EF4-FFF2-40B4-BE49-F238E27FC236}">
                <a16:creationId xmlns:a16="http://schemas.microsoft.com/office/drawing/2014/main" id="{B0D6D49D-0A5A-400C-9D74-610DA836C4E8}"/>
              </a:ext>
            </a:extLst>
          </p:cNvPr>
          <p:cNvSpPr/>
          <p:nvPr/>
        </p:nvSpPr>
        <p:spPr>
          <a:xfrm>
            <a:off x="7150562" y="476801"/>
            <a:ext cx="4466543" cy="14413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그림 28" descr="실외, 옅은, 하늘, 교통이(가) 표시된 사진&#10;&#10;자동 생성된 설명">
            <a:extLst>
              <a:ext uri="{FF2B5EF4-FFF2-40B4-BE49-F238E27FC236}">
                <a16:creationId xmlns:a16="http://schemas.microsoft.com/office/drawing/2014/main" id="{D85FA1F5-C4FC-4252-9BDA-5BB784E1A5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259" y="2565162"/>
            <a:ext cx="1440000" cy="1080000"/>
          </a:xfrm>
          <a:prstGeom prst="rect">
            <a:avLst/>
          </a:prstGeom>
        </p:spPr>
      </p:pic>
      <p:pic>
        <p:nvPicPr>
          <p:cNvPr id="32" name="그림 31" descr="옅은, 밤, 어두운이(가) 표시된 사진&#10;&#10;자동 생성된 설명">
            <a:extLst>
              <a:ext uri="{FF2B5EF4-FFF2-40B4-BE49-F238E27FC236}">
                <a16:creationId xmlns:a16="http://schemas.microsoft.com/office/drawing/2014/main" id="{4BC95E9D-D062-4001-8BBF-47D863488C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2200" y="2531142"/>
            <a:ext cx="1440000" cy="1080000"/>
          </a:xfrm>
          <a:prstGeom prst="rect">
            <a:avLst/>
          </a:prstGeom>
        </p:spPr>
      </p:pic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62684DF8-1BBF-455F-8B6F-1DDFC0C13022}"/>
              </a:ext>
            </a:extLst>
          </p:cNvPr>
          <p:cNvCxnSpPr>
            <a:stCxn id="29" idx="3"/>
            <a:endCxn id="9" idx="2"/>
          </p:cNvCxnSpPr>
          <p:nvPr/>
        </p:nvCxnSpPr>
        <p:spPr>
          <a:xfrm flipV="1">
            <a:off x="2927259" y="2446912"/>
            <a:ext cx="1001989" cy="658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7AC9925-C698-48DA-80DA-4E405203464D}"/>
              </a:ext>
            </a:extLst>
          </p:cNvPr>
          <p:cNvCxnSpPr>
            <a:stCxn id="29" idx="3"/>
            <a:endCxn id="117" idx="2"/>
          </p:cNvCxnSpPr>
          <p:nvPr/>
        </p:nvCxnSpPr>
        <p:spPr>
          <a:xfrm>
            <a:off x="2927259" y="3105162"/>
            <a:ext cx="959270" cy="48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18B26A5F-B740-4392-96EA-DED06916754C}"/>
              </a:ext>
            </a:extLst>
          </p:cNvPr>
          <p:cNvCxnSpPr>
            <a:stCxn id="29" idx="3"/>
            <a:endCxn id="118" idx="2"/>
          </p:cNvCxnSpPr>
          <p:nvPr/>
        </p:nvCxnSpPr>
        <p:spPr>
          <a:xfrm>
            <a:off x="2927259" y="3105162"/>
            <a:ext cx="988835" cy="743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2AEB33C8-336C-49DE-A023-272D10703049}"/>
              </a:ext>
            </a:extLst>
          </p:cNvPr>
          <p:cNvCxnSpPr>
            <a:stCxn id="120" idx="6"/>
            <a:endCxn id="32" idx="1"/>
          </p:cNvCxnSpPr>
          <p:nvPr/>
        </p:nvCxnSpPr>
        <p:spPr>
          <a:xfrm>
            <a:off x="8338549" y="2470685"/>
            <a:ext cx="923651" cy="600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600F4EE5-34B0-4F8D-8DFD-8981B5945171}"/>
              </a:ext>
            </a:extLst>
          </p:cNvPr>
          <p:cNvCxnSpPr>
            <a:stCxn id="121" idx="6"/>
            <a:endCxn id="32" idx="1"/>
          </p:cNvCxnSpPr>
          <p:nvPr/>
        </p:nvCxnSpPr>
        <p:spPr>
          <a:xfrm flipV="1">
            <a:off x="8327490" y="3071142"/>
            <a:ext cx="934710" cy="21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C51D0C7E-0363-4F87-B40A-5AD993ABCEC5}"/>
              </a:ext>
            </a:extLst>
          </p:cNvPr>
          <p:cNvCxnSpPr>
            <a:stCxn id="122" idx="6"/>
            <a:endCxn id="32" idx="1"/>
          </p:cNvCxnSpPr>
          <p:nvPr/>
        </p:nvCxnSpPr>
        <p:spPr>
          <a:xfrm flipV="1">
            <a:off x="8316999" y="3071142"/>
            <a:ext cx="945201" cy="570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29EF9225-715B-47D9-A3F3-EAD3AB6C2F64}"/>
              </a:ext>
            </a:extLst>
          </p:cNvPr>
          <p:cNvSpPr txBox="1"/>
          <p:nvPr/>
        </p:nvSpPr>
        <p:spPr>
          <a:xfrm>
            <a:off x="1896584" y="3689022"/>
            <a:ext cx="100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512</a:t>
            </a:r>
            <a:endParaRPr lang="ko-KR" altLang="en-US" dirty="0"/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786B0BF-F541-45CE-BDA7-3F41EEA7F5AD}"/>
              </a:ext>
            </a:extLst>
          </p:cNvPr>
          <p:cNvSpPr txBox="1"/>
          <p:nvPr/>
        </p:nvSpPr>
        <p:spPr>
          <a:xfrm>
            <a:off x="9711485" y="3711515"/>
            <a:ext cx="100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512</a:t>
            </a:r>
            <a:endParaRPr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6C998F2-AD75-4388-B4C9-12043F5E286F}"/>
              </a:ext>
            </a:extLst>
          </p:cNvPr>
          <p:cNvSpPr txBox="1"/>
          <p:nvPr/>
        </p:nvSpPr>
        <p:spPr>
          <a:xfrm>
            <a:off x="744068" y="3015568"/>
            <a:ext cx="67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384</a:t>
            </a:r>
            <a:endParaRPr lang="ko-KR" altLang="en-US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2E597087-C168-410D-A410-068AC545F995}"/>
              </a:ext>
            </a:extLst>
          </p:cNvPr>
          <p:cNvSpPr txBox="1"/>
          <p:nvPr/>
        </p:nvSpPr>
        <p:spPr>
          <a:xfrm>
            <a:off x="10679895" y="2886476"/>
            <a:ext cx="67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384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5F98BD5-A6CE-4DA8-B3AD-C819119A25A3}"/>
              </a:ext>
            </a:extLst>
          </p:cNvPr>
          <p:cNvSpPr txBox="1"/>
          <p:nvPr/>
        </p:nvSpPr>
        <p:spPr>
          <a:xfrm>
            <a:off x="1399219" y="4662366"/>
            <a:ext cx="883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이미지 축소 후 신경망을 통해 이미지를 학습하고 특징을 추출해서 원하는 특징에 원하는 가중치를 적용시켜서 원하는 이미지를 추출하는 과정을 거침 이에 사용하는 기법으로 </a:t>
            </a:r>
            <a:r>
              <a:rPr lang="en-US" altLang="ko-KR" dirty="0"/>
              <a:t>CNN</a:t>
            </a:r>
            <a:r>
              <a:rPr lang="ko-KR" altLang="en-US" dirty="0"/>
              <a:t>을 선정  </a:t>
            </a:r>
          </a:p>
        </p:txBody>
      </p:sp>
    </p:spTree>
    <p:extLst>
      <p:ext uri="{BB962C8B-B14F-4D97-AF65-F5344CB8AC3E}">
        <p14:creationId xmlns:p14="http://schemas.microsoft.com/office/powerpoint/2010/main" val="2176328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5FF4C8C-C037-4823-935A-BCFB5E62302E}"/>
              </a:ext>
            </a:extLst>
          </p:cNvPr>
          <p:cNvSpPr/>
          <p:nvPr/>
        </p:nvSpPr>
        <p:spPr>
          <a:xfrm>
            <a:off x="467870" y="348967"/>
            <a:ext cx="11389384" cy="5966287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CDF121-2349-43B9-A702-C2AF6CA6A3F7}"/>
              </a:ext>
            </a:extLst>
          </p:cNvPr>
          <p:cNvSpPr txBox="1"/>
          <p:nvPr/>
        </p:nvSpPr>
        <p:spPr>
          <a:xfrm>
            <a:off x="649783" y="829630"/>
            <a:ext cx="6370874" cy="46474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/>
              <a:t> </a:t>
            </a:r>
            <a:r>
              <a:rPr lang="ko-KR" altLang="en-US" sz="2400" b="1" dirty="0"/>
              <a:t>다른 신경망 말고 </a:t>
            </a:r>
            <a:r>
              <a:rPr lang="en-US" altLang="ko-KR" sz="2400" b="1" dirty="0"/>
              <a:t>CNN</a:t>
            </a:r>
            <a:r>
              <a:rPr lang="ko-KR" altLang="en-US" sz="2400" b="1" dirty="0"/>
              <a:t> 사용 이유 </a:t>
            </a:r>
            <a:r>
              <a:rPr lang="en-US" altLang="ko-KR" sz="2400" b="1" dirty="0"/>
              <a:t>:</a:t>
            </a:r>
          </a:p>
          <a:p>
            <a:endParaRPr lang="en-US" altLang="ko-KR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dirty="0"/>
              <a:t>DNN</a:t>
            </a:r>
            <a:r>
              <a:rPr lang="en-US" altLang="ko-KR" sz="2000" dirty="0"/>
              <a:t>(</a:t>
            </a:r>
            <a:r>
              <a:rPr lang="ko-KR" altLang="en-US" sz="2000" dirty="0"/>
              <a:t>심층신경망 </a:t>
            </a:r>
            <a:r>
              <a:rPr lang="en-US" altLang="ko-KR" sz="2000" dirty="0"/>
              <a:t>: Deep</a:t>
            </a:r>
            <a:r>
              <a:rPr lang="ko-KR" altLang="en-US" sz="2000" dirty="0"/>
              <a:t> </a:t>
            </a:r>
            <a:r>
              <a:rPr lang="en-US" altLang="ko-KR" sz="2000" dirty="0"/>
              <a:t>Neural</a:t>
            </a:r>
            <a:r>
              <a:rPr lang="ko-KR" altLang="en-US" sz="2000" dirty="0"/>
              <a:t> </a:t>
            </a:r>
            <a:r>
              <a:rPr lang="en-US" altLang="ko-KR" sz="2000" dirty="0"/>
              <a:t>Network)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en-US" altLang="ko-KR" sz="2000" kern="0" spc="0" dirty="0">
                <a:solidFill>
                  <a:srgbClr val="000000"/>
                </a:solidFill>
                <a:effectLst/>
                <a:ea typeface="함초롬바탕" panose="02030504000101010101" pitchFamily="18" charset="-127"/>
              </a:rPr>
              <a:t>  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함초롬바탕" panose="02030504000101010101" pitchFamily="18" charset="-127"/>
              </a:rPr>
              <a:t>⦊ </a:t>
            </a:r>
            <a:r>
              <a:rPr lang="ko-KR" altLang="en-US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데이터 자체적인 특징만을 가지고 학습하는 신경망</a:t>
            </a:r>
            <a:endParaRPr lang="en-US" altLang="ko-KR" kern="0" dirty="0">
              <a:solidFill>
                <a:srgbClr val="000000"/>
              </a:solidFill>
              <a:ea typeface="함초롬바탕" panose="02030504000101010101" pitchFamily="18" charset="-127"/>
            </a:endParaRPr>
          </a:p>
          <a:p>
            <a:r>
              <a:rPr lang="en-US" altLang="ko-KR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     </a:t>
            </a:r>
            <a:r>
              <a:rPr lang="ko-KR" altLang="en-US" kern="0" dirty="0" err="1">
                <a:solidFill>
                  <a:srgbClr val="000000"/>
                </a:solidFill>
                <a:ea typeface="함초롬바탕" panose="02030504000101010101" pitchFamily="18" charset="-127"/>
              </a:rPr>
              <a:t>합성곱을</a:t>
            </a:r>
            <a:r>
              <a:rPr lang="ko-KR" altLang="en-US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 통해 데이터의 특징 뿐만 아니라 패턴까지 </a:t>
            </a:r>
            <a:endParaRPr lang="en-US" altLang="ko-KR" kern="0" dirty="0">
              <a:solidFill>
                <a:srgbClr val="000000"/>
              </a:solidFill>
              <a:ea typeface="함초롬바탕" panose="02030504000101010101" pitchFamily="18" charset="-127"/>
            </a:endParaRPr>
          </a:p>
          <a:p>
            <a:r>
              <a:rPr lang="en-US" altLang="ko-KR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     </a:t>
            </a:r>
            <a:r>
              <a:rPr lang="ko-KR" altLang="en-US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추출해내는</a:t>
            </a:r>
            <a:r>
              <a:rPr lang="en-US" altLang="ko-KR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 CNN</a:t>
            </a:r>
            <a:r>
              <a:rPr lang="ko-KR" altLang="en-US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에 비해 성능이 떨어짐 </a:t>
            </a:r>
            <a:endParaRPr lang="en-US" altLang="ko-KR" sz="1800" kern="0" spc="0" dirty="0">
              <a:solidFill>
                <a:srgbClr val="000000"/>
              </a:solidFill>
              <a:effectLst/>
              <a:ea typeface="함초롬바탕" panose="02030504000101010101" pitchFamily="18" charset="-127"/>
            </a:endParaRPr>
          </a:p>
          <a:p>
            <a:r>
              <a:rPr lang="en-US" altLang="ko-KR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    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RNN</a:t>
            </a:r>
            <a:r>
              <a:rPr lang="en-US" altLang="ko-KR" sz="2000" dirty="0"/>
              <a:t>(</a:t>
            </a:r>
            <a:r>
              <a:rPr lang="ko-KR" altLang="en-US" sz="2000" dirty="0"/>
              <a:t>순환신경망 </a:t>
            </a:r>
            <a:r>
              <a:rPr lang="en-US" altLang="ko-KR" sz="2000" dirty="0"/>
              <a:t>: Recurrent Neural Network)</a:t>
            </a:r>
          </a:p>
          <a:p>
            <a:r>
              <a:rPr lang="en-US" altLang="ko-KR" sz="1800" kern="0" spc="0" dirty="0">
                <a:solidFill>
                  <a:srgbClr val="000000"/>
                </a:solidFill>
                <a:effectLst/>
                <a:ea typeface="함초롬바탕" panose="02030504000101010101" pitchFamily="18" charset="-127"/>
              </a:rPr>
              <a:t>   ⦊</a:t>
            </a:r>
            <a:r>
              <a:rPr lang="en-US" altLang="ko-KR" dirty="0"/>
              <a:t> </a:t>
            </a:r>
            <a:r>
              <a:rPr lang="ko-KR" altLang="en-US" dirty="0"/>
              <a:t>데이터의 순서정보를 반영하는 신경망으로 문장이나 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음성과 같은 순차적인 데이터에는 적합하지만 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데이터마다 다른 특징을 가질 수 있는 이미지 데이터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에는 적합하지 않음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따라서 이미지의 패턴과 특징을 모두 추출해낼 수 있는 </a:t>
            </a:r>
            <a:r>
              <a:rPr lang="en-US" altLang="ko-KR" b="1" dirty="0"/>
              <a:t>CNN</a:t>
            </a:r>
            <a:r>
              <a:rPr lang="ko-KR" altLang="en-US" b="1" dirty="0"/>
              <a:t>을 사용함</a:t>
            </a:r>
            <a:endParaRPr lang="en-US" altLang="ko-KR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476B792-5062-4138-B312-C0B25A505E6C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DB6EEB-0881-4CA0-A2CC-43F8EBFD6F9A}"/>
              </a:ext>
            </a:extLst>
          </p:cNvPr>
          <p:cNvSpPr txBox="1"/>
          <p:nvPr/>
        </p:nvSpPr>
        <p:spPr>
          <a:xfrm>
            <a:off x="265232" y="233134"/>
            <a:ext cx="232385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신경망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딥러닝</a:t>
            </a:r>
            <a:r>
              <a:rPr lang="en-US" altLang="ko-KR" sz="1200" b="1" dirty="0"/>
              <a:t>) </a:t>
            </a:r>
            <a:r>
              <a:rPr lang="ko-KR" altLang="en-US" sz="1200" b="1" dirty="0"/>
              <a:t>알고리즘 종류 </a:t>
            </a: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84A3FD7F-75BE-48BB-A58F-27041FAB4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17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279DA55-E9C5-45A9-ABE6-AA09C39D8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098" y="1081842"/>
            <a:ext cx="4308634" cy="189684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BB16C1C-E37B-4BFA-863C-F6B1DA5008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098" y="3773295"/>
            <a:ext cx="4308634" cy="22156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642667-6734-4543-AC38-41B9DD0C4912}"/>
              </a:ext>
            </a:extLst>
          </p:cNvPr>
          <p:cNvSpPr txBox="1"/>
          <p:nvPr/>
        </p:nvSpPr>
        <p:spPr>
          <a:xfrm>
            <a:off x="7277943" y="691962"/>
            <a:ext cx="95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DNN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2DBF7F-EF1D-4632-96B3-B9AF6FF3FC6D}"/>
              </a:ext>
            </a:extLst>
          </p:cNvPr>
          <p:cNvSpPr txBox="1"/>
          <p:nvPr/>
        </p:nvSpPr>
        <p:spPr>
          <a:xfrm>
            <a:off x="7281529" y="3300352"/>
            <a:ext cx="1019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RNN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5064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5C9F3151-EFFF-40BD-BE60-05469561766B}"/>
              </a:ext>
            </a:extLst>
          </p:cNvPr>
          <p:cNvSpPr/>
          <p:nvPr/>
        </p:nvSpPr>
        <p:spPr>
          <a:xfrm>
            <a:off x="467870" y="390063"/>
            <a:ext cx="11389384" cy="5966287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04548C6-FF50-48AE-8FF3-51A112DF0436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5AAAA70-293F-41E0-B731-6DFD12F5D974}"/>
              </a:ext>
            </a:extLst>
          </p:cNvPr>
          <p:cNvSpPr/>
          <p:nvPr/>
        </p:nvSpPr>
        <p:spPr>
          <a:xfrm>
            <a:off x="411982" y="160773"/>
            <a:ext cx="1233938" cy="591067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0380CD-43C6-41FB-9F3A-20E8AE12F8D1}"/>
              </a:ext>
            </a:extLst>
          </p:cNvPr>
          <p:cNvSpPr txBox="1"/>
          <p:nvPr/>
        </p:nvSpPr>
        <p:spPr>
          <a:xfrm>
            <a:off x="265233" y="233134"/>
            <a:ext cx="184870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빛 번짐 구현 상세 설명 </a:t>
            </a:r>
          </a:p>
        </p:txBody>
      </p:sp>
      <p:sp>
        <p:nvSpPr>
          <p:cNvPr id="32" name="슬라이드 번호 개체 틀 1">
            <a:extLst>
              <a:ext uri="{FF2B5EF4-FFF2-40B4-BE49-F238E27FC236}">
                <a16:creationId xmlns:a16="http://schemas.microsoft.com/office/drawing/2014/main" id="{22E28293-100A-4575-B81D-32B483C14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18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366A54F-4723-4509-BB99-9DA80D3B8E71}"/>
              </a:ext>
            </a:extLst>
          </p:cNvPr>
          <p:cNvGrpSpPr/>
          <p:nvPr/>
        </p:nvGrpSpPr>
        <p:grpSpPr>
          <a:xfrm>
            <a:off x="3282693" y="496758"/>
            <a:ext cx="5830767" cy="1602600"/>
            <a:chOff x="85908" y="3374327"/>
            <a:chExt cx="10734848" cy="2582302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13D42B79-15C6-4633-9491-FBA0A8DFB6C5}"/>
                </a:ext>
              </a:extLst>
            </p:cNvPr>
            <p:cNvGrpSpPr/>
            <p:nvPr/>
          </p:nvGrpSpPr>
          <p:grpSpPr>
            <a:xfrm>
              <a:off x="3634274" y="3744433"/>
              <a:ext cx="7186482" cy="1796068"/>
              <a:chOff x="4586300" y="3880033"/>
              <a:chExt cx="7186482" cy="1796068"/>
            </a:xfrm>
          </p:grpSpPr>
          <p:pic>
            <p:nvPicPr>
              <p:cNvPr id="40" name="그래픽 39" descr="이미지 단색으로 채워진">
                <a:extLst>
                  <a:ext uri="{FF2B5EF4-FFF2-40B4-BE49-F238E27FC236}">
                    <a16:creationId xmlns:a16="http://schemas.microsoft.com/office/drawing/2014/main" id="{339E1B39-6A17-4E81-9EF3-66CB7E2542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586300" y="3893088"/>
                <a:ext cx="1783013" cy="1783013"/>
              </a:xfrm>
              <a:prstGeom prst="rect">
                <a:avLst/>
              </a:prstGeom>
            </p:spPr>
          </p:pic>
          <p:pic>
            <p:nvPicPr>
              <p:cNvPr id="41" name="그래픽 40" descr="이미지 단색으로 채워진">
                <a:extLst>
                  <a:ext uri="{FF2B5EF4-FFF2-40B4-BE49-F238E27FC236}">
                    <a16:creationId xmlns:a16="http://schemas.microsoft.com/office/drawing/2014/main" id="{D408A580-06F5-4124-8CA3-8F968E4BC9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722341" y="42711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2" name="그래픽 41" descr="오른쪽 화살표 단색으로 채워진">
                <a:extLst>
                  <a:ext uri="{FF2B5EF4-FFF2-40B4-BE49-F238E27FC236}">
                    <a16:creationId xmlns:a16="http://schemas.microsoft.com/office/drawing/2014/main" id="{DCD98413-787D-49F8-BCC0-9B1B8B68E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588627" y="42711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3" name="그래픽 42" descr="오른쪽 화살표 단색으로 채워진">
                <a:extLst>
                  <a:ext uri="{FF2B5EF4-FFF2-40B4-BE49-F238E27FC236}">
                    <a16:creationId xmlns:a16="http://schemas.microsoft.com/office/drawing/2014/main" id="{8826F3B0-A165-432D-907A-A78E14DF6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8856055" y="42711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4" name="그래픽 43" descr="이미지 단색으로 채워진">
                <a:extLst>
                  <a:ext uri="{FF2B5EF4-FFF2-40B4-BE49-F238E27FC236}">
                    <a16:creationId xmlns:a16="http://schemas.microsoft.com/office/drawing/2014/main" id="{ECD6FFC5-C437-4EC9-9268-7B3462371B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9989769" y="3880033"/>
                <a:ext cx="1783013" cy="1783013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35460B7-BBC6-492C-BA18-1FA143435486}"/>
                </a:ext>
              </a:extLst>
            </p:cNvPr>
            <p:cNvGrpSpPr/>
            <p:nvPr/>
          </p:nvGrpSpPr>
          <p:grpSpPr>
            <a:xfrm>
              <a:off x="85908" y="3374327"/>
              <a:ext cx="3494644" cy="2582302"/>
              <a:chOff x="-282985" y="3493443"/>
              <a:chExt cx="3494644" cy="2582302"/>
            </a:xfrm>
          </p:grpSpPr>
          <p:pic>
            <p:nvPicPr>
              <p:cNvPr id="38" name="그래픽 37" descr="이미지 단색으로 채워진">
                <a:extLst>
                  <a:ext uri="{FF2B5EF4-FFF2-40B4-BE49-F238E27FC236}">
                    <a16:creationId xmlns:a16="http://schemas.microsoft.com/office/drawing/2014/main" id="{9B6C4F0A-CEB1-4BAD-A7C3-1A724042B4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-282985" y="3493443"/>
                <a:ext cx="2582302" cy="2582302"/>
              </a:xfrm>
              <a:prstGeom prst="rect">
                <a:avLst/>
              </a:prstGeom>
            </p:spPr>
          </p:pic>
          <p:pic>
            <p:nvPicPr>
              <p:cNvPr id="39" name="그래픽 38" descr="오른쪽 화살표 단색으로 채워진">
                <a:extLst>
                  <a:ext uri="{FF2B5EF4-FFF2-40B4-BE49-F238E27FC236}">
                    <a16:creationId xmlns:a16="http://schemas.microsoft.com/office/drawing/2014/main" id="{AD6D0A9B-66E1-4229-A4B3-1DD5EEBF65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97259" y="4294366"/>
                <a:ext cx="914400" cy="914400"/>
              </a:xfrm>
              <a:prstGeom prst="rect">
                <a:avLst/>
              </a:prstGeom>
            </p:spPr>
          </p:pic>
        </p:grpSp>
      </p:grpSp>
      <p:sp>
        <p:nvSpPr>
          <p:cNvPr id="45" name="타원 44">
            <a:extLst>
              <a:ext uri="{FF2B5EF4-FFF2-40B4-BE49-F238E27FC236}">
                <a16:creationId xmlns:a16="http://schemas.microsoft.com/office/drawing/2014/main" id="{EC08CE60-45B0-4CCC-9EAF-4A26F88C278C}"/>
              </a:ext>
            </a:extLst>
          </p:cNvPr>
          <p:cNvSpPr/>
          <p:nvPr/>
        </p:nvSpPr>
        <p:spPr>
          <a:xfrm>
            <a:off x="4984904" y="601926"/>
            <a:ext cx="4466543" cy="14413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ABC54C7-9E99-493C-9C3B-12AA12EB3EBF}"/>
              </a:ext>
            </a:extLst>
          </p:cNvPr>
          <p:cNvSpPr txBox="1"/>
          <p:nvPr/>
        </p:nvSpPr>
        <p:spPr>
          <a:xfrm>
            <a:off x="2031385" y="2131162"/>
            <a:ext cx="7811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/>
              <a:t>빛번짐</a:t>
            </a:r>
            <a:r>
              <a:rPr lang="ko-KR" altLang="en-US" sz="2800" dirty="0"/>
              <a:t> 최소화 데이터에 </a:t>
            </a:r>
            <a:r>
              <a:rPr lang="en-US" altLang="ko-KR" sz="2800" dirty="0"/>
              <a:t>CNN</a:t>
            </a:r>
            <a:r>
              <a:rPr lang="ko-KR" altLang="en-US" sz="2800" dirty="0"/>
              <a:t>이 적용 되는 예시</a:t>
            </a: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B3A1FCE-1D86-419B-BFF2-48BA8BA36D1A}"/>
              </a:ext>
            </a:extLst>
          </p:cNvPr>
          <p:cNvGrpSpPr/>
          <p:nvPr/>
        </p:nvGrpSpPr>
        <p:grpSpPr>
          <a:xfrm>
            <a:off x="2031385" y="2913661"/>
            <a:ext cx="2749550" cy="2062163"/>
            <a:chOff x="4546600" y="2120430"/>
            <a:chExt cx="2749550" cy="2062163"/>
          </a:xfrm>
        </p:grpSpPr>
        <p:pic>
          <p:nvPicPr>
            <p:cNvPr id="53" name="그림 52" descr="옅은, 밤, 어두운이(가) 표시된 사진&#10;&#10;자동 생성된 설명">
              <a:extLst>
                <a:ext uri="{FF2B5EF4-FFF2-40B4-BE49-F238E27FC236}">
                  <a16:creationId xmlns:a16="http://schemas.microsoft.com/office/drawing/2014/main" id="{D1760EC3-361E-4607-8F87-4D5655875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6600" y="2120430"/>
              <a:ext cx="2749550" cy="2062163"/>
            </a:xfrm>
            <a:prstGeom prst="rect">
              <a:avLst/>
            </a:prstGeom>
          </p:spPr>
        </p:pic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FA08A2DC-4913-4C9E-909F-288962A74188}"/>
                </a:ext>
              </a:extLst>
            </p:cNvPr>
            <p:cNvSpPr/>
            <p:nvPr/>
          </p:nvSpPr>
          <p:spPr>
            <a:xfrm>
              <a:off x="5518150" y="3200400"/>
              <a:ext cx="679450" cy="67310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EB2F7954-DDB8-439B-95C3-39F1BFAA4D22}"/>
              </a:ext>
            </a:extLst>
          </p:cNvPr>
          <p:cNvSpPr txBox="1"/>
          <p:nvPr/>
        </p:nvSpPr>
        <p:spPr>
          <a:xfrm>
            <a:off x="1361465" y="5580356"/>
            <a:ext cx="9469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입력 데이터 하나 중 빛이 </a:t>
            </a:r>
            <a:r>
              <a:rPr lang="ko-KR" altLang="en-US" dirty="0" err="1"/>
              <a:t>번져있는</a:t>
            </a:r>
            <a:r>
              <a:rPr lang="ko-KR" altLang="en-US" dirty="0"/>
              <a:t> 부분만 행렬로 나타내면 다음과 같이 </a:t>
            </a:r>
            <a:r>
              <a:rPr lang="ko-KR" altLang="en-US" dirty="0" err="1"/>
              <a:t>나타</a:t>
            </a:r>
            <a:r>
              <a:rPr lang="ko-KR" altLang="en-US" dirty="0"/>
              <a:t> 낼 수 있음</a:t>
            </a:r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EDE9A222-19DA-4F0E-957F-9FF7E98E0F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253430"/>
              </p:ext>
            </p:extLst>
          </p:nvPr>
        </p:nvGraphicFramePr>
        <p:xfrm>
          <a:off x="7218176" y="2979122"/>
          <a:ext cx="1860894" cy="17997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5842">
                  <a:extLst>
                    <a:ext uri="{9D8B030D-6E8A-4147-A177-3AD203B41FA5}">
                      <a16:colId xmlns:a16="http://schemas.microsoft.com/office/drawing/2014/main" val="357178702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2734849746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2896352104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1594219220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1256243099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2934898827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1833502905"/>
                    </a:ext>
                  </a:extLst>
                </a:gridCol>
              </a:tblGrid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4200419885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1042851173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2786230089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716301085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1370544868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2303110847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4060838842"/>
                  </a:ext>
                </a:extLst>
              </a:tr>
            </a:tbl>
          </a:graphicData>
        </a:graphic>
      </p:graphicFrame>
      <p:sp>
        <p:nvSpPr>
          <p:cNvPr id="60" name="화살표: 오른쪽 59">
            <a:extLst>
              <a:ext uri="{FF2B5EF4-FFF2-40B4-BE49-F238E27FC236}">
                <a16:creationId xmlns:a16="http://schemas.microsoft.com/office/drawing/2014/main" id="{4071F634-5445-4D02-AE0D-270D9F44F28F}"/>
              </a:ext>
            </a:extLst>
          </p:cNvPr>
          <p:cNvSpPr/>
          <p:nvPr/>
        </p:nvSpPr>
        <p:spPr>
          <a:xfrm>
            <a:off x="5200111" y="3595262"/>
            <a:ext cx="1473662" cy="56748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662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5C9F3151-EFFF-40BD-BE60-05469561766B}"/>
              </a:ext>
            </a:extLst>
          </p:cNvPr>
          <p:cNvSpPr/>
          <p:nvPr/>
        </p:nvSpPr>
        <p:spPr>
          <a:xfrm>
            <a:off x="467870" y="390063"/>
            <a:ext cx="11389384" cy="5966287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04548C6-FF50-48AE-8FF3-51A112DF0436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5AAAA70-293F-41E0-B731-6DFD12F5D974}"/>
              </a:ext>
            </a:extLst>
          </p:cNvPr>
          <p:cNvSpPr/>
          <p:nvPr/>
        </p:nvSpPr>
        <p:spPr>
          <a:xfrm>
            <a:off x="411982" y="160773"/>
            <a:ext cx="1233938" cy="591067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0380CD-43C6-41FB-9F3A-20E8AE12F8D1}"/>
              </a:ext>
            </a:extLst>
          </p:cNvPr>
          <p:cNvSpPr txBox="1"/>
          <p:nvPr/>
        </p:nvSpPr>
        <p:spPr>
          <a:xfrm>
            <a:off x="265233" y="233134"/>
            <a:ext cx="184870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빛 번짐 구현 상세 설명 </a:t>
            </a:r>
          </a:p>
        </p:txBody>
      </p:sp>
      <p:sp>
        <p:nvSpPr>
          <p:cNvPr id="31" name="곱하기 기호 30">
            <a:extLst>
              <a:ext uri="{FF2B5EF4-FFF2-40B4-BE49-F238E27FC236}">
                <a16:creationId xmlns:a16="http://schemas.microsoft.com/office/drawing/2014/main" id="{C63EDA57-B42B-42A7-9BC8-FA56BE2F8BE8}"/>
              </a:ext>
            </a:extLst>
          </p:cNvPr>
          <p:cNvSpPr/>
          <p:nvPr/>
        </p:nvSpPr>
        <p:spPr>
          <a:xfrm>
            <a:off x="7312025" y="1488433"/>
            <a:ext cx="574184" cy="643095"/>
          </a:xfrm>
          <a:prstGeom prst="mathMultiply">
            <a:avLst/>
          </a:prstGeom>
          <a:solidFill>
            <a:schemeClr val="accent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슬라이드 번호 개체 틀 1">
            <a:extLst>
              <a:ext uri="{FF2B5EF4-FFF2-40B4-BE49-F238E27FC236}">
                <a16:creationId xmlns:a16="http://schemas.microsoft.com/office/drawing/2014/main" id="{22E28293-100A-4575-B81D-32B483C14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19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297682"/>
              </p:ext>
            </p:extLst>
          </p:nvPr>
        </p:nvGraphicFramePr>
        <p:xfrm>
          <a:off x="1467730" y="903994"/>
          <a:ext cx="1860894" cy="17997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5842">
                  <a:extLst>
                    <a:ext uri="{9D8B030D-6E8A-4147-A177-3AD203B41FA5}">
                      <a16:colId xmlns:a16="http://schemas.microsoft.com/office/drawing/2014/main" val="357178702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2734849746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2896352104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1594219220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1256243099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2934898827"/>
                    </a:ext>
                  </a:extLst>
                </a:gridCol>
                <a:gridCol w="265842">
                  <a:extLst>
                    <a:ext uri="{9D8B030D-6E8A-4147-A177-3AD203B41FA5}">
                      <a16:colId xmlns:a16="http://schemas.microsoft.com/office/drawing/2014/main" val="1833502905"/>
                    </a:ext>
                  </a:extLst>
                </a:gridCol>
              </a:tblGrid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4200419885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1042851173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2786230089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716301085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1370544868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2303110847"/>
                  </a:ext>
                </a:extLst>
              </a:tr>
              <a:tr h="2571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4060838842"/>
                  </a:ext>
                </a:extLst>
              </a:tr>
            </a:tbl>
          </a:graphicData>
        </a:graphic>
      </p:graphicFrame>
      <p:grpSp>
        <p:nvGrpSpPr>
          <p:cNvPr id="29" name="그룹 28"/>
          <p:cNvGrpSpPr/>
          <p:nvPr/>
        </p:nvGrpSpPr>
        <p:grpSpPr>
          <a:xfrm>
            <a:off x="3492793" y="1330460"/>
            <a:ext cx="1224362" cy="542963"/>
            <a:chOff x="2679423" y="2050767"/>
            <a:chExt cx="1224362" cy="542963"/>
          </a:xfrm>
        </p:grpSpPr>
        <p:sp>
          <p:nvSpPr>
            <p:cNvPr id="2" name="오른쪽 화살표 1"/>
            <p:cNvSpPr/>
            <p:nvPr/>
          </p:nvSpPr>
          <p:spPr>
            <a:xfrm>
              <a:off x="2679423" y="2420099"/>
              <a:ext cx="1224362" cy="17363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768461" y="2050767"/>
              <a:ext cx="10462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359924"/>
              </p:ext>
            </p:extLst>
          </p:nvPr>
        </p:nvGraphicFramePr>
        <p:xfrm>
          <a:off x="4852248" y="658287"/>
          <a:ext cx="2165364" cy="22474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0596">
                  <a:extLst>
                    <a:ext uri="{9D8B030D-6E8A-4147-A177-3AD203B41FA5}">
                      <a16:colId xmlns:a16="http://schemas.microsoft.com/office/drawing/2014/main" val="3355629899"/>
                    </a:ext>
                  </a:extLst>
                </a:gridCol>
                <a:gridCol w="240596">
                  <a:extLst>
                    <a:ext uri="{9D8B030D-6E8A-4147-A177-3AD203B41FA5}">
                      <a16:colId xmlns:a16="http://schemas.microsoft.com/office/drawing/2014/main" val="357178702"/>
                    </a:ext>
                  </a:extLst>
                </a:gridCol>
                <a:gridCol w="240596">
                  <a:extLst>
                    <a:ext uri="{9D8B030D-6E8A-4147-A177-3AD203B41FA5}">
                      <a16:colId xmlns:a16="http://schemas.microsoft.com/office/drawing/2014/main" val="2734849746"/>
                    </a:ext>
                  </a:extLst>
                </a:gridCol>
                <a:gridCol w="240596">
                  <a:extLst>
                    <a:ext uri="{9D8B030D-6E8A-4147-A177-3AD203B41FA5}">
                      <a16:colId xmlns:a16="http://schemas.microsoft.com/office/drawing/2014/main" val="2896352104"/>
                    </a:ext>
                  </a:extLst>
                </a:gridCol>
                <a:gridCol w="240596">
                  <a:extLst>
                    <a:ext uri="{9D8B030D-6E8A-4147-A177-3AD203B41FA5}">
                      <a16:colId xmlns:a16="http://schemas.microsoft.com/office/drawing/2014/main" val="1594219220"/>
                    </a:ext>
                  </a:extLst>
                </a:gridCol>
                <a:gridCol w="240596">
                  <a:extLst>
                    <a:ext uri="{9D8B030D-6E8A-4147-A177-3AD203B41FA5}">
                      <a16:colId xmlns:a16="http://schemas.microsoft.com/office/drawing/2014/main" val="1256243099"/>
                    </a:ext>
                  </a:extLst>
                </a:gridCol>
                <a:gridCol w="240596">
                  <a:extLst>
                    <a:ext uri="{9D8B030D-6E8A-4147-A177-3AD203B41FA5}">
                      <a16:colId xmlns:a16="http://schemas.microsoft.com/office/drawing/2014/main" val="2934898827"/>
                    </a:ext>
                  </a:extLst>
                </a:gridCol>
                <a:gridCol w="240596">
                  <a:extLst>
                    <a:ext uri="{9D8B030D-6E8A-4147-A177-3AD203B41FA5}">
                      <a16:colId xmlns:a16="http://schemas.microsoft.com/office/drawing/2014/main" val="1833502905"/>
                    </a:ext>
                  </a:extLst>
                </a:gridCol>
                <a:gridCol w="240596">
                  <a:extLst>
                    <a:ext uri="{9D8B030D-6E8A-4147-A177-3AD203B41FA5}">
                      <a16:colId xmlns:a16="http://schemas.microsoft.com/office/drawing/2014/main" val="1464550618"/>
                    </a:ext>
                  </a:extLst>
                </a:gridCol>
              </a:tblGrid>
              <a:tr h="2497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300" b="1" dirty="0">
                        <a:solidFill>
                          <a:schemeClr val="tx1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1120584931"/>
                  </a:ext>
                </a:extLst>
              </a:tr>
              <a:tr h="2497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4200419885"/>
                  </a:ext>
                </a:extLst>
              </a:tr>
              <a:tr h="2497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1042851173"/>
                  </a:ext>
                </a:extLst>
              </a:tr>
              <a:tr h="2497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2786230089"/>
                  </a:ext>
                </a:extLst>
              </a:tr>
              <a:tr h="2497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300" b="1" dirty="0">
                        <a:solidFill>
                          <a:schemeClr val="tx1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300" b="1" dirty="0">
                        <a:solidFill>
                          <a:schemeClr val="tx1"/>
                        </a:solidFill>
                      </a:endParaRPr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716301085"/>
                  </a:ext>
                </a:extLst>
              </a:tr>
              <a:tr h="2497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1370544868"/>
                  </a:ext>
                </a:extLst>
              </a:tr>
              <a:tr h="2497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2303110847"/>
                  </a:ext>
                </a:extLst>
              </a:tr>
              <a:tr h="2497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4060838842"/>
                  </a:ext>
                </a:extLst>
              </a:tr>
              <a:tr h="2497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300" b="1" dirty="0">
                        <a:solidFill>
                          <a:schemeClr val="tx1"/>
                        </a:solidFill>
                      </a:endParaRPr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0</a:t>
                      </a:r>
                      <a:endParaRPr lang="ko-KR" altLang="en-US" sz="1300" b="1" dirty="0"/>
                    </a:p>
                  </a:txBody>
                  <a:tcPr marL="31583" marR="31583" marT="15791" marB="15791"/>
                </a:tc>
                <a:extLst>
                  <a:ext uri="{0D108BD9-81ED-4DB2-BD59-A6C34878D82A}">
                    <a16:rowId xmlns:a16="http://schemas.microsoft.com/office/drawing/2014/main" val="4287979473"/>
                  </a:ext>
                </a:extLst>
              </a:tr>
            </a:tbl>
          </a:graphicData>
        </a:graphic>
      </p:graphicFrame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AC69F01B-7A22-4644-BFCE-0445977D76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65324"/>
              </p:ext>
            </p:extLst>
          </p:nvPr>
        </p:nvGraphicFramePr>
        <p:xfrm>
          <a:off x="8213527" y="902735"/>
          <a:ext cx="2053870" cy="19413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0774">
                  <a:extLst>
                    <a:ext uri="{9D8B030D-6E8A-4147-A177-3AD203B41FA5}">
                      <a16:colId xmlns:a16="http://schemas.microsoft.com/office/drawing/2014/main" val="146788877"/>
                    </a:ext>
                  </a:extLst>
                </a:gridCol>
                <a:gridCol w="410774">
                  <a:extLst>
                    <a:ext uri="{9D8B030D-6E8A-4147-A177-3AD203B41FA5}">
                      <a16:colId xmlns:a16="http://schemas.microsoft.com/office/drawing/2014/main" val="3304940389"/>
                    </a:ext>
                  </a:extLst>
                </a:gridCol>
                <a:gridCol w="410774">
                  <a:extLst>
                    <a:ext uri="{9D8B030D-6E8A-4147-A177-3AD203B41FA5}">
                      <a16:colId xmlns:a16="http://schemas.microsoft.com/office/drawing/2014/main" val="3603005658"/>
                    </a:ext>
                  </a:extLst>
                </a:gridCol>
                <a:gridCol w="410774">
                  <a:extLst>
                    <a:ext uri="{9D8B030D-6E8A-4147-A177-3AD203B41FA5}">
                      <a16:colId xmlns:a16="http://schemas.microsoft.com/office/drawing/2014/main" val="1039605956"/>
                    </a:ext>
                  </a:extLst>
                </a:gridCol>
                <a:gridCol w="410774">
                  <a:extLst>
                    <a:ext uri="{9D8B030D-6E8A-4147-A177-3AD203B41FA5}">
                      <a16:colId xmlns:a16="http://schemas.microsoft.com/office/drawing/2014/main" val="469089478"/>
                    </a:ext>
                  </a:extLst>
                </a:gridCol>
              </a:tblGrid>
              <a:tr h="3652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8378692"/>
                  </a:ext>
                </a:extLst>
              </a:tr>
              <a:tr h="3939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472675"/>
                  </a:ext>
                </a:extLst>
              </a:tr>
              <a:tr h="3939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0177138"/>
                  </a:ext>
                </a:extLst>
              </a:tr>
              <a:tr h="3939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293456"/>
                  </a:ext>
                </a:extLst>
              </a:tr>
              <a:tr h="3939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24472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367F23D-8AAA-4832-ADCA-715B37A06F5E}"/>
              </a:ext>
            </a:extLst>
          </p:cNvPr>
          <p:cNvSpPr txBox="1"/>
          <p:nvPr/>
        </p:nvSpPr>
        <p:spPr>
          <a:xfrm>
            <a:off x="1983039" y="3086900"/>
            <a:ext cx="1243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입력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4824AB-2DED-46CD-B677-4F11BA301A2D}"/>
              </a:ext>
            </a:extLst>
          </p:cNvPr>
          <p:cNvSpPr txBox="1"/>
          <p:nvPr/>
        </p:nvSpPr>
        <p:spPr>
          <a:xfrm>
            <a:off x="4565156" y="3100173"/>
            <a:ext cx="30339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Padding(</a:t>
            </a:r>
            <a:r>
              <a:rPr lang="ko-KR" altLang="en-US" sz="1200" dirty="0"/>
              <a:t>주변을 </a:t>
            </a:r>
            <a:r>
              <a:rPr lang="en-US" altLang="ko-KR" sz="1200" dirty="0"/>
              <a:t>0 or 1</a:t>
            </a:r>
            <a:r>
              <a:rPr lang="ko-KR" altLang="en-US" sz="1200" dirty="0"/>
              <a:t>로 채움 선택가능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C9CF7C5-63ED-4405-A11B-A350E0662282}"/>
              </a:ext>
            </a:extLst>
          </p:cNvPr>
          <p:cNvSpPr txBox="1"/>
          <p:nvPr/>
        </p:nvSpPr>
        <p:spPr>
          <a:xfrm>
            <a:off x="7886209" y="2963790"/>
            <a:ext cx="3033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입력의 패턴의 추출하는 가중치</a:t>
            </a:r>
            <a:r>
              <a:rPr lang="en-US" altLang="ko-KR" sz="1200" dirty="0"/>
              <a:t>(</a:t>
            </a:r>
            <a:r>
              <a:rPr lang="ko-KR" altLang="en-US" sz="1200" dirty="0"/>
              <a:t>안의 숫자는 랜덤으로 할 수도 있고 사용자가 정해서 채울 수도 있음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1CCD71-D4F4-4E78-A4D1-950BC525ADDB}"/>
              </a:ext>
            </a:extLst>
          </p:cNvPr>
          <p:cNvSpPr txBox="1"/>
          <p:nvPr/>
        </p:nvSpPr>
        <p:spPr>
          <a:xfrm>
            <a:off x="411982" y="4773731"/>
            <a:ext cx="1936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Cnn</a:t>
            </a:r>
            <a:r>
              <a:rPr lang="ko-KR" altLang="en-US" dirty="0"/>
              <a:t>의 </a:t>
            </a:r>
            <a:r>
              <a:rPr lang="ko-KR" altLang="en-US" dirty="0" err="1"/>
              <a:t>합성곱</a:t>
            </a:r>
            <a:r>
              <a:rPr lang="en-US" altLang="ko-KR" dirty="0"/>
              <a:t> :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3528835-CD3D-4455-A7CF-CF34CE21EDEA}"/>
              </a:ext>
            </a:extLst>
          </p:cNvPr>
          <p:cNvSpPr/>
          <p:nvPr/>
        </p:nvSpPr>
        <p:spPr>
          <a:xfrm>
            <a:off x="4852248" y="658287"/>
            <a:ext cx="1178050" cy="1215134"/>
          </a:xfrm>
          <a:prstGeom prst="rect">
            <a:avLst/>
          </a:prstGeom>
          <a:noFill/>
          <a:ln w="57150">
            <a:solidFill>
              <a:srgbClr val="FF65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5FD0CDE-ACCA-4D10-94F8-B737CD79654D}"/>
              </a:ext>
            </a:extLst>
          </p:cNvPr>
          <p:cNvSpPr/>
          <p:nvPr/>
        </p:nvSpPr>
        <p:spPr>
          <a:xfrm>
            <a:off x="8213527" y="902735"/>
            <a:ext cx="2053870" cy="194137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3" name="표 7">
            <a:extLst>
              <a:ext uri="{FF2B5EF4-FFF2-40B4-BE49-F238E27FC236}">
                <a16:creationId xmlns:a16="http://schemas.microsoft.com/office/drawing/2014/main" id="{F29472A6-3F47-4604-9F01-D36264B07A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968488"/>
              </p:ext>
            </p:extLst>
          </p:nvPr>
        </p:nvGraphicFramePr>
        <p:xfrm>
          <a:off x="2084084" y="4004501"/>
          <a:ext cx="1645170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9034">
                  <a:extLst>
                    <a:ext uri="{9D8B030D-6E8A-4147-A177-3AD203B41FA5}">
                      <a16:colId xmlns:a16="http://schemas.microsoft.com/office/drawing/2014/main" val="146788877"/>
                    </a:ext>
                  </a:extLst>
                </a:gridCol>
                <a:gridCol w="329034">
                  <a:extLst>
                    <a:ext uri="{9D8B030D-6E8A-4147-A177-3AD203B41FA5}">
                      <a16:colId xmlns:a16="http://schemas.microsoft.com/office/drawing/2014/main" val="3304940389"/>
                    </a:ext>
                  </a:extLst>
                </a:gridCol>
                <a:gridCol w="329034">
                  <a:extLst>
                    <a:ext uri="{9D8B030D-6E8A-4147-A177-3AD203B41FA5}">
                      <a16:colId xmlns:a16="http://schemas.microsoft.com/office/drawing/2014/main" val="3603005658"/>
                    </a:ext>
                  </a:extLst>
                </a:gridCol>
                <a:gridCol w="329034">
                  <a:extLst>
                    <a:ext uri="{9D8B030D-6E8A-4147-A177-3AD203B41FA5}">
                      <a16:colId xmlns:a16="http://schemas.microsoft.com/office/drawing/2014/main" val="1039605956"/>
                    </a:ext>
                  </a:extLst>
                </a:gridCol>
                <a:gridCol w="329034">
                  <a:extLst>
                    <a:ext uri="{9D8B030D-6E8A-4147-A177-3AD203B41FA5}">
                      <a16:colId xmlns:a16="http://schemas.microsoft.com/office/drawing/2014/main" val="469089478"/>
                    </a:ext>
                  </a:extLst>
                </a:gridCol>
              </a:tblGrid>
              <a:tr h="2970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8378692"/>
                  </a:ext>
                </a:extLst>
              </a:tr>
              <a:tr h="31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472675"/>
                  </a:ext>
                </a:extLst>
              </a:tr>
              <a:tr h="31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0177138"/>
                  </a:ext>
                </a:extLst>
              </a:tr>
              <a:tr h="31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293456"/>
                  </a:ext>
                </a:extLst>
              </a:tr>
              <a:tr h="31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244727"/>
                  </a:ext>
                </a:extLst>
              </a:tr>
            </a:tbl>
          </a:graphicData>
        </a:graphic>
      </p:graphicFrame>
      <p:sp>
        <p:nvSpPr>
          <p:cNvPr id="44" name="곱하기 기호 43">
            <a:extLst>
              <a:ext uri="{FF2B5EF4-FFF2-40B4-BE49-F238E27FC236}">
                <a16:creationId xmlns:a16="http://schemas.microsoft.com/office/drawing/2014/main" id="{F37EA448-28A1-473A-AE79-191CC7589C63}"/>
              </a:ext>
            </a:extLst>
          </p:cNvPr>
          <p:cNvSpPr/>
          <p:nvPr/>
        </p:nvSpPr>
        <p:spPr>
          <a:xfrm>
            <a:off x="3977365" y="4562040"/>
            <a:ext cx="574184" cy="643095"/>
          </a:xfrm>
          <a:prstGeom prst="mathMultiply">
            <a:avLst/>
          </a:prstGeom>
          <a:solidFill>
            <a:schemeClr val="accent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id="{CC089068-A738-4C04-9849-FF48C1BA721D}"/>
              </a:ext>
            </a:extLst>
          </p:cNvPr>
          <p:cNvCxnSpPr>
            <a:cxnSpLocks/>
            <a:stCxn id="11" idx="1"/>
            <a:endCxn id="43" idx="0"/>
          </p:cNvCxnSpPr>
          <p:nvPr/>
        </p:nvCxnSpPr>
        <p:spPr>
          <a:xfrm rot="10800000" flipV="1">
            <a:off x="2906670" y="1265853"/>
            <a:ext cx="1945579" cy="2738647"/>
          </a:xfrm>
          <a:prstGeom prst="curved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5" name="표 7">
            <a:extLst>
              <a:ext uri="{FF2B5EF4-FFF2-40B4-BE49-F238E27FC236}">
                <a16:creationId xmlns:a16="http://schemas.microsoft.com/office/drawing/2014/main" id="{2D6E9FC3-E0C9-4AB2-A983-ED482CA74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392152"/>
              </p:ext>
            </p:extLst>
          </p:nvPr>
        </p:nvGraphicFramePr>
        <p:xfrm>
          <a:off x="4677128" y="3987885"/>
          <a:ext cx="1645170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9034">
                  <a:extLst>
                    <a:ext uri="{9D8B030D-6E8A-4147-A177-3AD203B41FA5}">
                      <a16:colId xmlns:a16="http://schemas.microsoft.com/office/drawing/2014/main" val="146788877"/>
                    </a:ext>
                  </a:extLst>
                </a:gridCol>
                <a:gridCol w="329034">
                  <a:extLst>
                    <a:ext uri="{9D8B030D-6E8A-4147-A177-3AD203B41FA5}">
                      <a16:colId xmlns:a16="http://schemas.microsoft.com/office/drawing/2014/main" val="3304940389"/>
                    </a:ext>
                  </a:extLst>
                </a:gridCol>
                <a:gridCol w="329034">
                  <a:extLst>
                    <a:ext uri="{9D8B030D-6E8A-4147-A177-3AD203B41FA5}">
                      <a16:colId xmlns:a16="http://schemas.microsoft.com/office/drawing/2014/main" val="3603005658"/>
                    </a:ext>
                  </a:extLst>
                </a:gridCol>
                <a:gridCol w="329034">
                  <a:extLst>
                    <a:ext uri="{9D8B030D-6E8A-4147-A177-3AD203B41FA5}">
                      <a16:colId xmlns:a16="http://schemas.microsoft.com/office/drawing/2014/main" val="1039605956"/>
                    </a:ext>
                  </a:extLst>
                </a:gridCol>
                <a:gridCol w="329034">
                  <a:extLst>
                    <a:ext uri="{9D8B030D-6E8A-4147-A177-3AD203B41FA5}">
                      <a16:colId xmlns:a16="http://schemas.microsoft.com/office/drawing/2014/main" val="469089478"/>
                    </a:ext>
                  </a:extLst>
                </a:gridCol>
              </a:tblGrid>
              <a:tr h="2970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8378692"/>
                  </a:ext>
                </a:extLst>
              </a:tr>
              <a:tr h="31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472675"/>
                  </a:ext>
                </a:extLst>
              </a:tr>
              <a:tr h="31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0177138"/>
                  </a:ext>
                </a:extLst>
              </a:tr>
              <a:tr h="31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293456"/>
                  </a:ext>
                </a:extLst>
              </a:tr>
              <a:tr h="31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244727"/>
                  </a:ext>
                </a:extLst>
              </a:tr>
            </a:tbl>
          </a:graphicData>
        </a:graphic>
      </p:graphicFrame>
      <p:cxnSp>
        <p:nvCxnSpPr>
          <p:cNvPr id="21" name="연결선: 구부러짐 20">
            <a:extLst>
              <a:ext uri="{FF2B5EF4-FFF2-40B4-BE49-F238E27FC236}">
                <a16:creationId xmlns:a16="http://schemas.microsoft.com/office/drawing/2014/main" id="{E9370B70-42BF-460B-96D2-AEACC9CE8228}"/>
              </a:ext>
            </a:extLst>
          </p:cNvPr>
          <p:cNvCxnSpPr>
            <a:cxnSpLocks/>
            <a:stCxn id="12" idx="1"/>
            <a:endCxn id="45" idx="0"/>
          </p:cNvCxnSpPr>
          <p:nvPr/>
        </p:nvCxnSpPr>
        <p:spPr>
          <a:xfrm rot="10800000" flipV="1">
            <a:off x="5499713" y="1873423"/>
            <a:ext cx="2713814" cy="2114462"/>
          </a:xfrm>
          <a:prstGeom prst="curved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같음 기호 46">
            <a:extLst>
              <a:ext uri="{FF2B5EF4-FFF2-40B4-BE49-F238E27FC236}">
                <a16:creationId xmlns:a16="http://schemas.microsoft.com/office/drawing/2014/main" id="{88F17AEA-5313-48F2-A85A-A8001DF184A6}"/>
              </a:ext>
            </a:extLst>
          </p:cNvPr>
          <p:cNvSpPr/>
          <p:nvPr/>
        </p:nvSpPr>
        <p:spPr>
          <a:xfrm>
            <a:off x="6607439" y="4555135"/>
            <a:ext cx="574184" cy="534317"/>
          </a:xfrm>
          <a:prstGeom prst="mathEqual">
            <a:avLst/>
          </a:prstGeom>
          <a:solidFill>
            <a:schemeClr val="accent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BC627C-63D2-4BB5-92FC-05B8371A6643}"/>
              </a:ext>
            </a:extLst>
          </p:cNvPr>
          <p:cNvSpPr txBox="1"/>
          <p:nvPr/>
        </p:nvSpPr>
        <p:spPr>
          <a:xfrm>
            <a:off x="7176617" y="4308545"/>
            <a:ext cx="63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(0*1)</a:t>
            </a:r>
            <a:endParaRPr lang="ko-KR" altLang="en-US" sz="1600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3E0B420-C918-4083-BDE1-1E0007771347}"/>
              </a:ext>
            </a:extLst>
          </p:cNvPr>
          <p:cNvSpPr/>
          <p:nvPr/>
        </p:nvSpPr>
        <p:spPr>
          <a:xfrm>
            <a:off x="2084084" y="4004501"/>
            <a:ext cx="324370" cy="3693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2" name="연결선: 구부러짐 51">
            <a:extLst>
              <a:ext uri="{FF2B5EF4-FFF2-40B4-BE49-F238E27FC236}">
                <a16:creationId xmlns:a16="http://schemas.microsoft.com/office/drawing/2014/main" id="{2700E977-C63E-4C80-ADC1-A8C721FD5FFB}"/>
              </a:ext>
            </a:extLst>
          </p:cNvPr>
          <p:cNvCxnSpPr>
            <a:stCxn id="48" idx="0"/>
            <a:endCxn id="25" idx="0"/>
          </p:cNvCxnSpPr>
          <p:nvPr/>
        </p:nvCxnSpPr>
        <p:spPr>
          <a:xfrm rot="16200000" flipH="1">
            <a:off x="4718171" y="1532599"/>
            <a:ext cx="304044" cy="5247848"/>
          </a:xfrm>
          <a:prstGeom prst="curvedConnector3">
            <a:avLst>
              <a:gd name="adj1" fmla="val -7518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F39C070-F4D7-49E6-9751-B58D4DE265F9}"/>
              </a:ext>
            </a:extLst>
          </p:cNvPr>
          <p:cNvSpPr/>
          <p:nvPr/>
        </p:nvSpPr>
        <p:spPr>
          <a:xfrm>
            <a:off x="4661298" y="3979107"/>
            <a:ext cx="324370" cy="36609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6" name="연결선: 구부러짐 55">
            <a:extLst>
              <a:ext uri="{FF2B5EF4-FFF2-40B4-BE49-F238E27FC236}">
                <a16:creationId xmlns:a16="http://schemas.microsoft.com/office/drawing/2014/main" id="{6B329A9C-4A82-485D-940D-0FE3168AA50E}"/>
              </a:ext>
            </a:extLst>
          </p:cNvPr>
          <p:cNvCxnSpPr>
            <a:stCxn id="54" idx="0"/>
            <a:endCxn id="25" idx="0"/>
          </p:cNvCxnSpPr>
          <p:nvPr/>
        </p:nvCxnSpPr>
        <p:spPr>
          <a:xfrm rot="16200000" flipH="1">
            <a:off x="5994081" y="2808509"/>
            <a:ext cx="329438" cy="2670634"/>
          </a:xfrm>
          <a:prstGeom prst="curvedConnector3">
            <a:avLst>
              <a:gd name="adj1" fmla="val -69391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0DF6E56C-8986-42C9-928F-721D0F6511FD}"/>
              </a:ext>
            </a:extLst>
          </p:cNvPr>
          <p:cNvSpPr txBox="1"/>
          <p:nvPr/>
        </p:nvSpPr>
        <p:spPr>
          <a:xfrm>
            <a:off x="7728264" y="4298262"/>
            <a:ext cx="21808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+ (0*0)+ …. + (1*1)</a:t>
            </a:r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= 4 </a:t>
            </a:r>
            <a:endParaRPr lang="ko-KR" altLang="en-US" sz="1600" dirty="0"/>
          </a:p>
        </p:txBody>
      </p:sp>
      <p:sp>
        <p:nvSpPr>
          <p:cNvPr id="58" name="같음 기호 57">
            <a:extLst>
              <a:ext uri="{FF2B5EF4-FFF2-40B4-BE49-F238E27FC236}">
                <a16:creationId xmlns:a16="http://schemas.microsoft.com/office/drawing/2014/main" id="{220CD951-BC74-4DE0-89E1-9846D92BE283}"/>
              </a:ext>
            </a:extLst>
          </p:cNvPr>
          <p:cNvSpPr/>
          <p:nvPr/>
        </p:nvSpPr>
        <p:spPr>
          <a:xfrm>
            <a:off x="9533732" y="4526071"/>
            <a:ext cx="574184" cy="534317"/>
          </a:xfrm>
          <a:prstGeom prst="mathEqual">
            <a:avLst/>
          </a:prstGeom>
          <a:solidFill>
            <a:schemeClr val="accent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74" name="표 74">
            <a:extLst>
              <a:ext uri="{FF2B5EF4-FFF2-40B4-BE49-F238E27FC236}">
                <a16:creationId xmlns:a16="http://schemas.microsoft.com/office/drawing/2014/main" id="{FF2A3E64-6F42-4527-A2F2-DBBE00181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537864"/>
              </p:ext>
            </p:extLst>
          </p:nvPr>
        </p:nvGraphicFramePr>
        <p:xfrm>
          <a:off x="10071543" y="4051336"/>
          <a:ext cx="1697253" cy="14837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5751">
                  <a:extLst>
                    <a:ext uri="{9D8B030D-6E8A-4147-A177-3AD203B41FA5}">
                      <a16:colId xmlns:a16="http://schemas.microsoft.com/office/drawing/2014/main" val="3649639608"/>
                    </a:ext>
                  </a:extLst>
                </a:gridCol>
                <a:gridCol w="565751">
                  <a:extLst>
                    <a:ext uri="{9D8B030D-6E8A-4147-A177-3AD203B41FA5}">
                      <a16:colId xmlns:a16="http://schemas.microsoft.com/office/drawing/2014/main" val="2738314652"/>
                    </a:ext>
                  </a:extLst>
                </a:gridCol>
                <a:gridCol w="565751">
                  <a:extLst>
                    <a:ext uri="{9D8B030D-6E8A-4147-A177-3AD203B41FA5}">
                      <a16:colId xmlns:a16="http://schemas.microsoft.com/office/drawing/2014/main" val="1736392939"/>
                    </a:ext>
                  </a:extLst>
                </a:gridCol>
              </a:tblGrid>
              <a:tr h="4945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569507"/>
                  </a:ext>
                </a:extLst>
              </a:tr>
              <a:tr h="4945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5756460"/>
                  </a:ext>
                </a:extLst>
              </a:tr>
              <a:tr h="4945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3040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4171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67EE457-A994-40B3-AB18-EFBFC0651D36}"/>
              </a:ext>
            </a:extLst>
          </p:cNvPr>
          <p:cNvSpPr/>
          <p:nvPr/>
        </p:nvSpPr>
        <p:spPr>
          <a:xfrm>
            <a:off x="502226" y="785432"/>
            <a:ext cx="11187548" cy="5527491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369EE1-47BD-4DA9-B26C-DE96F1C48900}"/>
              </a:ext>
            </a:extLst>
          </p:cNvPr>
          <p:cNvSpPr/>
          <p:nvPr/>
        </p:nvSpPr>
        <p:spPr>
          <a:xfrm>
            <a:off x="3093859" y="339334"/>
            <a:ext cx="5569527" cy="886691"/>
          </a:xfrm>
          <a:prstGeom prst="rect">
            <a:avLst/>
          </a:prstGeom>
          <a:solidFill>
            <a:schemeClr val="accent5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63500" dist="38100" dir="2280000" algn="tl" rotWithShape="0">
              <a:prstClr val="black">
                <a:alpha val="9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ECA93D-7770-4624-98B4-36896D525260}"/>
              </a:ext>
            </a:extLst>
          </p:cNvPr>
          <p:cNvSpPr txBox="1"/>
          <p:nvPr/>
        </p:nvSpPr>
        <p:spPr>
          <a:xfrm>
            <a:off x="5427216" y="54507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5D71A2-C535-4C53-839A-5D78A8CF8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2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066180-2FF6-4172-A590-F8A08E0B6A50}"/>
              </a:ext>
            </a:extLst>
          </p:cNvPr>
          <p:cNvSpPr txBox="1"/>
          <p:nvPr/>
        </p:nvSpPr>
        <p:spPr>
          <a:xfrm>
            <a:off x="1957786" y="163056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서론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D9D1A91-E7A9-4BB8-B070-F1091425951B}"/>
              </a:ext>
            </a:extLst>
          </p:cNvPr>
          <p:cNvCxnSpPr>
            <a:cxnSpLocks/>
          </p:cNvCxnSpPr>
          <p:nvPr/>
        </p:nvCxnSpPr>
        <p:spPr>
          <a:xfrm>
            <a:off x="3708337" y="1880791"/>
            <a:ext cx="0" cy="4109945"/>
          </a:xfrm>
          <a:prstGeom prst="line">
            <a:avLst/>
          </a:prstGeom>
          <a:ln w="2095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A96B7CD-C366-4EC5-A791-28D836901EDD}"/>
              </a:ext>
            </a:extLst>
          </p:cNvPr>
          <p:cNvSpPr txBox="1"/>
          <p:nvPr/>
        </p:nvSpPr>
        <p:spPr>
          <a:xfrm>
            <a:off x="9171982" y="163557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결론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2D7FA9-92EB-4FEF-BF0C-65CCBFD14A6B}"/>
              </a:ext>
            </a:extLst>
          </p:cNvPr>
          <p:cNvSpPr txBox="1"/>
          <p:nvPr/>
        </p:nvSpPr>
        <p:spPr>
          <a:xfrm>
            <a:off x="5555455" y="160043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본론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4E1B6B-592A-4453-8977-BC6620B5C069}"/>
              </a:ext>
            </a:extLst>
          </p:cNvPr>
          <p:cNvSpPr txBox="1"/>
          <p:nvPr/>
        </p:nvSpPr>
        <p:spPr>
          <a:xfrm>
            <a:off x="1028659" y="2417468"/>
            <a:ext cx="2363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01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진행 상황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E6EF8C5-BC70-463D-8B03-A773600E7B21}"/>
              </a:ext>
            </a:extLst>
          </p:cNvPr>
          <p:cNvSpPr txBox="1"/>
          <p:nvPr/>
        </p:nvSpPr>
        <p:spPr>
          <a:xfrm>
            <a:off x="1028659" y="3128978"/>
            <a:ext cx="2074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02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조원 소개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7C68400-41D9-4E28-9876-B9D17EC53C9E}"/>
              </a:ext>
            </a:extLst>
          </p:cNvPr>
          <p:cNvSpPr txBox="1"/>
          <p:nvPr/>
        </p:nvSpPr>
        <p:spPr>
          <a:xfrm>
            <a:off x="8090173" y="4691214"/>
            <a:ext cx="295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13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주간 보고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778F4CC-F8AF-4827-A09C-9A65850EDE78}"/>
              </a:ext>
            </a:extLst>
          </p:cNvPr>
          <p:cNvSpPr txBox="1"/>
          <p:nvPr/>
        </p:nvSpPr>
        <p:spPr>
          <a:xfrm>
            <a:off x="8090173" y="4107565"/>
            <a:ext cx="295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12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참고 서적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34A425E5-F3EC-4022-BA50-EB0FD291F9C8}"/>
              </a:ext>
            </a:extLst>
          </p:cNvPr>
          <p:cNvCxnSpPr>
            <a:cxnSpLocks/>
          </p:cNvCxnSpPr>
          <p:nvPr/>
        </p:nvCxnSpPr>
        <p:spPr>
          <a:xfrm>
            <a:off x="7904417" y="1880791"/>
            <a:ext cx="0" cy="4028396"/>
          </a:xfrm>
          <a:prstGeom prst="line">
            <a:avLst/>
          </a:prstGeom>
          <a:ln w="2095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C1D9121-62E2-4A6A-924D-F83B678F6712}"/>
              </a:ext>
            </a:extLst>
          </p:cNvPr>
          <p:cNvSpPr txBox="1"/>
          <p:nvPr/>
        </p:nvSpPr>
        <p:spPr>
          <a:xfrm>
            <a:off x="4027001" y="2813520"/>
            <a:ext cx="2887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06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개발 환경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84262E-82D7-400A-AC75-B4968F3393E3}"/>
              </a:ext>
            </a:extLst>
          </p:cNvPr>
          <p:cNvSpPr txBox="1"/>
          <p:nvPr/>
        </p:nvSpPr>
        <p:spPr>
          <a:xfrm>
            <a:off x="8104392" y="2356618"/>
            <a:ext cx="3427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09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빛 번짐 구현 결과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3DDFD8B-DE68-4F93-A4DE-A5575270A6B6}"/>
              </a:ext>
            </a:extLst>
          </p:cNvPr>
          <p:cNvSpPr txBox="1"/>
          <p:nvPr/>
        </p:nvSpPr>
        <p:spPr>
          <a:xfrm>
            <a:off x="4027001" y="5193843"/>
            <a:ext cx="3427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08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빛 번짐 구현에 사용된 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알고리즘 소개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51022B-428A-4CE1-AB18-5EFB0A5182F3}"/>
              </a:ext>
            </a:extLst>
          </p:cNvPr>
          <p:cNvSpPr txBox="1"/>
          <p:nvPr/>
        </p:nvSpPr>
        <p:spPr>
          <a:xfrm>
            <a:off x="1028659" y="3808449"/>
            <a:ext cx="3169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03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개발 동기 및 목적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C2CC72E-01AD-4CAB-92A0-94692F2FF861}"/>
              </a:ext>
            </a:extLst>
          </p:cNvPr>
          <p:cNvSpPr txBox="1"/>
          <p:nvPr/>
        </p:nvSpPr>
        <p:spPr>
          <a:xfrm>
            <a:off x="1028659" y="4394589"/>
            <a:ext cx="2074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04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관련 연구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3DC9A81-C230-475A-AE6A-AB6A02778548}"/>
              </a:ext>
            </a:extLst>
          </p:cNvPr>
          <p:cNvSpPr txBox="1"/>
          <p:nvPr/>
        </p:nvSpPr>
        <p:spPr>
          <a:xfrm>
            <a:off x="4027001" y="2315756"/>
            <a:ext cx="2887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05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시스템 구성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E166F5-2D54-44B8-A75E-B8837E350A7E}"/>
              </a:ext>
            </a:extLst>
          </p:cNvPr>
          <p:cNvGrpSpPr/>
          <p:nvPr/>
        </p:nvGrpSpPr>
        <p:grpSpPr>
          <a:xfrm>
            <a:off x="4027001" y="3333605"/>
            <a:ext cx="3427842" cy="1775649"/>
            <a:chOff x="4016551" y="2965447"/>
            <a:chExt cx="3427842" cy="177564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EC93412-6B05-4326-9A3C-4F66DE25D436}"/>
                </a:ext>
              </a:extLst>
            </p:cNvPr>
            <p:cNvSpPr txBox="1"/>
            <p:nvPr/>
          </p:nvSpPr>
          <p:spPr>
            <a:xfrm>
              <a:off x="4341819" y="3479757"/>
              <a:ext cx="23749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(1) </a:t>
              </a:r>
              <a:r>
                <a: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데이터 종류</a:t>
              </a:r>
              <a:endPara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EE4A217-3DD3-41F0-9405-0AEFFA676B71}"/>
                </a:ext>
              </a:extLst>
            </p:cNvPr>
            <p:cNvSpPr txBox="1"/>
            <p:nvPr/>
          </p:nvSpPr>
          <p:spPr>
            <a:xfrm>
              <a:off x="4016551" y="2965447"/>
              <a:ext cx="3427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07 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빛 번짐 구현 상세 설명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D4AE363-40F1-47D8-9FA9-F7FD6AC1347B}"/>
                </a:ext>
              </a:extLst>
            </p:cNvPr>
            <p:cNvSpPr txBox="1"/>
            <p:nvPr/>
          </p:nvSpPr>
          <p:spPr>
            <a:xfrm>
              <a:off x="4358128" y="3946743"/>
              <a:ext cx="23749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(2) </a:t>
              </a:r>
              <a:r>
                <a: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데이터 처리</a:t>
              </a:r>
              <a:endPara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D628BFF-689C-43C4-BD94-10B250AF551C}"/>
                </a:ext>
              </a:extLst>
            </p:cNvPr>
            <p:cNvSpPr txBox="1"/>
            <p:nvPr/>
          </p:nvSpPr>
          <p:spPr>
            <a:xfrm>
              <a:off x="4369304" y="4371764"/>
              <a:ext cx="23749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(3) </a:t>
              </a:r>
              <a:r>
                <a: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데이터 학습 </a:t>
              </a:r>
              <a:endPara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88FD851C-1206-46AE-8092-EF20B9C7EDF7}"/>
              </a:ext>
            </a:extLst>
          </p:cNvPr>
          <p:cNvSpPr txBox="1"/>
          <p:nvPr/>
        </p:nvSpPr>
        <p:spPr>
          <a:xfrm>
            <a:off x="8090173" y="2940267"/>
            <a:ext cx="295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10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향후 계획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6428712-85A9-48C4-A713-0867673BD5EE}"/>
              </a:ext>
            </a:extLst>
          </p:cNvPr>
          <p:cNvSpPr txBox="1"/>
          <p:nvPr/>
        </p:nvSpPr>
        <p:spPr>
          <a:xfrm>
            <a:off x="8091135" y="3523916"/>
            <a:ext cx="295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11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사업 계획서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9DFA30E-8D18-4F1D-94BE-3F68D22DE50B}"/>
              </a:ext>
            </a:extLst>
          </p:cNvPr>
          <p:cNvSpPr txBox="1"/>
          <p:nvPr/>
        </p:nvSpPr>
        <p:spPr>
          <a:xfrm>
            <a:off x="8098774" y="5274861"/>
            <a:ext cx="295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14 Q&amp;A</a:t>
            </a:r>
          </a:p>
        </p:txBody>
      </p:sp>
    </p:spTree>
    <p:extLst>
      <p:ext uri="{BB962C8B-B14F-4D97-AF65-F5344CB8AC3E}">
        <p14:creationId xmlns:p14="http://schemas.microsoft.com/office/powerpoint/2010/main" val="1894718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소스 이미지 보기">
            <a:extLst>
              <a:ext uri="{FF2B5EF4-FFF2-40B4-BE49-F238E27FC236}">
                <a16:creationId xmlns:a16="http://schemas.microsoft.com/office/drawing/2014/main" id="{4BB4A5E8-7F7F-4B7E-BEB6-4BC6865A8E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20"/>
          <a:stretch/>
        </p:blipFill>
        <p:spPr bwMode="auto">
          <a:xfrm>
            <a:off x="666020" y="1356306"/>
            <a:ext cx="6579435" cy="397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9C41E356-75DD-41EE-9D47-497F537551A2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361491B-E3B4-40D9-8A0D-CA79D2C83247}"/>
              </a:ext>
            </a:extLst>
          </p:cNvPr>
          <p:cNvSpPr/>
          <p:nvPr/>
        </p:nvSpPr>
        <p:spPr>
          <a:xfrm>
            <a:off x="762364" y="390063"/>
            <a:ext cx="11094889" cy="5966287"/>
          </a:xfrm>
          <a:prstGeom prst="rect">
            <a:avLst/>
          </a:prstGeom>
          <a:noFill/>
          <a:ln w="31750"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7472F7-BFD9-46CD-BA38-A5E0DA37DD33}"/>
              </a:ext>
            </a:extLst>
          </p:cNvPr>
          <p:cNvSpPr txBox="1"/>
          <p:nvPr/>
        </p:nvSpPr>
        <p:spPr>
          <a:xfrm>
            <a:off x="979054" y="5969412"/>
            <a:ext cx="5786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0" i="0" u="none" strike="noStrike" dirty="0">
                <a:solidFill>
                  <a:srgbClr val="3C3C3B"/>
                </a:solidFill>
                <a:effectLst/>
                <a:latin typeface="IBM Plex Sans" panose="020B0604020202020204" pitchFamily="34" charset="0"/>
              </a:rPr>
              <a:t>출처</a:t>
            </a:r>
            <a:r>
              <a:rPr lang="en-US" altLang="ko-KR" b="0" i="0" u="none" strike="noStrike" dirty="0">
                <a:solidFill>
                  <a:srgbClr val="3C3C3B"/>
                </a:solidFill>
                <a:effectLst/>
                <a:latin typeface="IBM Plex Sans" panose="020B0604020202020204" pitchFamily="34" charset="0"/>
              </a:rPr>
              <a:t>: </a:t>
            </a:r>
            <a:r>
              <a:rPr lang="en-US" altLang="ko-KR" b="0" i="0" u="none" strike="noStrike" dirty="0">
                <a:solidFill>
                  <a:srgbClr val="3C3C3B"/>
                </a:solidFill>
                <a:effectLst/>
                <a:latin typeface="IBM Plex Sans" panose="020B0604020202020204" pitchFamily="34" charset="0"/>
                <a:hlinkClick r:id="rId4"/>
              </a:rPr>
              <a:t>http://cs231n.github.io/convolutional-networks/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96A726-897D-4846-BBC2-259F1422E0D6}"/>
              </a:ext>
            </a:extLst>
          </p:cNvPr>
          <p:cNvSpPr txBox="1"/>
          <p:nvPr/>
        </p:nvSpPr>
        <p:spPr>
          <a:xfrm>
            <a:off x="265232" y="233134"/>
            <a:ext cx="1740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빛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번짐 학습에 사용된 알고리즘 소개</a:t>
            </a:r>
          </a:p>
        </p:txBody>
      </p:sp>
      <p:sp>
        <p:nvSpPr>
          <p:cNvPr id="14" name="슬라이드 번호 개체 틀 1">
            <a:extLst>
              <a:ext uri="{FF2B5EF4-FFF2-40B4-BE49-F238E27FC236}">
                <a16:creationId xmlns:a16="http://schemas.microsoft.com/office/drawing/2014/main" id="{F93205DA-CA1A-417E-8CD9-CADF1B5B1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20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EAE08E-DF87-4E9C-B59F-35E38CE0FF15}"/>
              </a:ext>
            </a:extLst>
          </p:cNvPr>
          <p:cNvSpPr txBox="1"/>
          <p:nvPr/>
        </p:nvSpPr>
        <p:spPr>
          <a:xfrm>
            <a:off x="8201888" y="2976215"/>
            <a:ext cx="197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Cnn</a:t>
            </a:r>
            <a:r>
              <a:rPr lang="ko-KR" altLang="en-US" b="1" dirty="0"/>
              <a:t> </a:t>
            </a:r>
            <a:r>
              <a:rPr lang="ko-KR" altLang="en-US" b="1" dirty="0" err="1"/>
              <a:t>합성곱</a:t>
            </a:r>
            <a:r>
              <a:rPr lang="ko-KR" altLang="en-US" b="1" dirty="0"/>
              <a:t> 영상</a:t>
            </a:r>
          </a:p>
        </p:txBody>
      </p:sp>
    </p:spTree>
    <p:extLst>
      <p:ext uri="{BB962C8B-B14F-4D97-AF65-F5344CB8AC3E}">
        <p14:creationId xmlns:p14="http://schemas.microsoft.com/office/powerpoint/2010/main" val="170351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B6434F-DD39-48D6-BCD7-5AD0263486BE}"/>
              </a:ext>
            </a:extLst>
          </p:cNvPr>
          <p:cNvSpPr txBox="1"/>
          <p:nvPr/>
        </p:nvSpPr>
        <p:spPr>
          <a:xfrm>
            <a:off x="506027" y="506027"/>
            <a:ext cx="13452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모델 </a:t>
            </a:r>
            <a:r>
              <a:rPr lang="en-US" altLang="ko-KR" dirty="0"/>
              <a:t>3</a:t>
            </a:r>
            <a:r>
              <a:rPr lang="ko-KR" altLang="en-US" dirty="0"/>
              <a:t>종류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Efficientnet</a:t>
            </a:r>
            <a:endParaRPr lang="en-US" altLang="ko-KR" dirty="0"/>
          </a:p>
          <a:p>
            <a:r>
              <a:rPr lang="en-US" altLang="ko-KR" dirty="0"/>
              <a:t>Resnet18</a:t>
            </a:r>
          </a:p>
          <a:p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86C6A08-F434-473E-997B-7FDD04C9A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02" y="2535460"/>
            <a:ext cx="7760477" cy="3814863"/>
          </a:xfrm>
          <a:prstGeom prst="rect">
            <a:avLst/>
          </a:prstGeom>
        </p:spPr>
      </p:pic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4506290-2F99-44B4-A530-E23DD6FA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21</a:t>
            </a:fld>
            <a:r>
              <a:rPr lang="en-US" altLang="ko-KR" dirty="0"/>
              <a:t>/27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18118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13299B3-00AE-49A8-BEA3-096C2806C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7797C1-1930-4C9E-87AE-08906FBAB2D4}"/>
              </a:ext>
            </a:extLst>
          </p:cNvPr>
          <p:cNvSpPr txBox="1"/>
          <p:nvPr/>
        </p:nvSpPr>
        <p:spPr>
          <a:xfrm>
            <a:off x="3126658" y="1961535"/>
            <a:ext cx="7359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시연 영상</a:t>
            </a:r>
          </a:p>
        </p:txBody>
      </p:sp>
    </p:spTree>
    <p:extLst>
      <p:ext uri="{BB962C8B-B14F-4D97-AF65-F5344CB8AC3E}">
        <p14:creationId xmlns:p14="http://schemas.microsoft.com/office/powerpoint/2010/main" val="3918867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47CDF01-80FB-43BE-95C2-2FB298A4EEB0}"/>
              </a:ext>
            </a:extLst>
          </p:cNvPr>
          <p:cNvSpPr/>
          <p:nvPr/>
        </p:nvSpPr>
        <p:spPr>
          <a:xfrm>
            <a:off x="682973" y="430847"/>
            <a:ext cx="10826054" cy="5799964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B37AD8E-3AF1-449A-96E8-E7251043ABAB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19D5734-CE88-4F70-9858-64628F636C20}"/>
              </a:ext>
            </a:extLst>
          </p:cNvPr>
          <p:cNvSpPr/>
          <p:nvPr/>
        </p:nvSpPr>
        <p:spPr>
          <a:xfrm>
            <a:off x="411982" y="160773"/>
            <a:ext cx="1233938" cy="591067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286E51-F6D9-4836-9C23-268A48C278E0}"/>
              </a:ext>
            </a:extLst>
          </p:cNvPr>
          <p:cNvSpPr txBox="1"/>
          <p:nvPr/>
        </p:nvSpPr>
        <p:spPr>
          <a:xfrm>
            <a:off x="265233" y="233134"/>
            <a:ext cx="162256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빛 </a:t>
            </a:r>
            <a:r>
              <a:rPr lang="ko-KR" altLang="en-US" sz="1200" b="1"/>
              <a:t>번짐 구현 결과 </a:t>
            </a:r>
            <a:endParaRPr lang="ko-KR" altLang="en-US" sz="1200" b="1" dirty="0"/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BA42E5-303D-4B08-9D8A-75B6338D2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23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5DFC5C-E2B1-45C5-9F6B-086BD8BF791B}"/>
              </a:ext>
            </a:extLst>
          </p:cNvPr>
          <p:cNvSpPr txBox="1"/>
          <p:nvPr/>
        </p:nvSpPr>
        <p:spPr>
          <a:xfrm>
            <a:off x="4126292" y="4048026"/>
            <a:ext cx="71183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학습 기준 </a:t>
            </a:r>
            <a:endParaRPr lang="en-US" altLang="ko-KR" dirty="0"/>
          </a:p>
          <a:p>
            <a:pPr algn="r"/>
            <a:endParaRPr lang="en-US" altLang="ko-KR" dirty="0"/>
          </a:p>
          <a:p>
            <a:pPr algn="r"/>
            <a:r>
              <a:rPr lang="ko-KR" altLang="en-US" dirty="0"/>
              <a:t>학습 횟수 </a:t>
            </a:r>
            <a:r>
              <a:rPr lang="en-US" altLang="ko-KR" dirty="0"/>
              <a:t>: 300</a:t>
            </a:r>
            <a:r>
              <a:rPr lang="ko-KR" altLang="en-US" dirty="0"/>
              <a:t>번</a:t>
            </a:r>
            <a:endParaRPr lang="en-US" altLang="ko-KR" dirty="0"/>
          </a:p>
          <a:p>
            <a:pPr algn="r"/>
            <a:endParaRPr lang="en-US" altLang="ko-KR" dirty="0"/>
          </a:p>
          <a:p>
            <a:pPr algn="r"/>
            <a:r>
              <a:rPr lang="ko-KR" altLang="en-US" dirty="0"/>
              <a:t>소요 시간 </a:t>
            </a:r>
            <a:r>
              <a:rPr lang="en-US" altLang="ko-KR" dirty="0"/>
              <a:t>: </a:t>
            </a:r>
            <a:r>
              <a:rPr lang="ko-KR" altLang="en-US" dirty="0"/>
              <a:t>약 </a:t>
            </a:r>
            <a:r>
              <a:rPr lang="en-US" altLang="ko-KR" dirty="0"/>
              <a:t>1500</a:t>
            </a:r>
            <a:r>
              <a:rPr lang="ko-KR" altLang="en-US" dirty="0"/>
              <a:t>분</a:t>
            </a:r>
            <a:endParaRPr lang="en-US" altLang="ko-KR" dirty="0"/>
          </a:p>
          <a:p>
            <a:pPr algn="r"/>
            <a:endParaRPr lang="en-US" altLang="ko-KR" dirty="0"/>
          </a:p>
          <a:p>
            <a:pPr algn="r"/>
            <a:r>
              <a:rPr lang="ko-KR" altLang="en-US" dirty="0"/>
              <a:t>전이학습모델 종류 </a:t>
            </a:r>
            <a:r>
              <a:rPr lang="en-US" altLang="ko-KR" dirty="0"/>
              <a:t>: resnet18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efficientnet</a:t>
            </a:r>
            <a:r>
              <a:rPr lang="en-US" altLang="ko-KR" dirty="0"/>
              <a:t>, </a:t>
            </a:r>
            <a:r>
              <a:rPr lang="en-US" altLang="ko-KR" dirty="0" err="1"/>
              <a:t>mobilienet</a:t>
            </a:r>
            <a:endParaRPr lang="en-US" altLang="ko-KR" dirty="0"/>
          </a:p>
          <a:p>
            <a:pPr algn="r"/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933DDB-1969-479B-8618-E4EB5691E186}"/>
              </a:ext>
            </a:extLst>
          </p:cNvPr>
          <p:cNvSpPr txBox="1"/>
          <p:nvPr/>
        </p:nvSpPr>
        <p:spPr>
          <a:xfrm>
            <a:off x="4596713" y="3156066"/>
            <a:ext cx="8942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Resnet18                  </a:t>
            </a:r>
            <a:r>
              <a:rPr lang="en-US" altLang="ko-KR" dirty="0" err="1"/>
              <a:t>Efficinetnet</a:t>
            </a:r>
            <a:r>
              <a:rPr lang="en-US" altLang="ko-KR" dirty="0"/>
              <a:t>                 </a:t>
            </a:r>
            <a:r>
              <a:rPr lang="en-US" altLang="ko-KR" dirty="0" err="1"/>
              <a:t>mobilenet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5C1D02-CEC8-4E75-A0F7-387516B3CA3B}"/>
              </a:ext>
            </a:extLst>
          </p:cNvPr>
          <p:cNvSpPr txBox="1"/>
          <p:nvPr/>
        </p:nvSpPr>
        <p:spPr>
          <a:xfrm>
            <a:off x="1185891" y="3196466"/>
            <a:ext cx="2618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기준 사진</a:t>
            </a:r>
            <a:r>
              <a:rPr lang="en-US" altLang="ko-KR" dirty="0"/>
              <a:t>(</a:t>
            </a:r>
            <a:r>
              <a:rPr lang="ko-KR" altLang="en-US" dirty="0"/>
              <a:t>밤에 가로등 빛이 번져 있는 사진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8" name="그림 7" descr="실외, 옅은, 하늘, 교통이(가) 표시된 사진&#10;&#10;자동 생성된 설명">
            <a:extLst>
              <a:ext uri="{FF2B5EF4-FFF2-40B4-BE49-F238E27FC236}">
                <a16:creationId xmlns:a16="http://schemas.microsoft.com/office/drawing/2014/main" id="{689B1450-6637-4172-87DB-8C769FFFC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269" y="1202770"/>
            <a:ext cx="2400000" cy="1800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9F9C7B6-5CE6-4FA4-91D1-88956339E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5050" y="1192863"/>
            <a:ext cx="2418750" cy="1800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ED8774B-F4C1-419A-AF91-1EC873909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3709" y="1202770"/>
            <a:ext cx="2356701" cy="1800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B75BF76-F1BF-4A84-84D4-3B7225D1FB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2443" y="1202770"/>
            <a:ext cx="2338144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214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6CB35D-1181-4B08-AC76-296E2EFF90BF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0A366-CB50-42F5-848A-AD38083514D4}"/>
              </a:ext>
            </a:extLst>
          </p:cNvPr>
          <p:cNvSpPr txBox="1"/>
          <p:nvPr/>
        </p:nvSpPr>
        <p:spPr>
          <a:xfrm>
            <a:off x="265233" y="233134"/>
            <a:ext cx="1634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향후 계획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03BF15-D64A-45E3-B066-5680F2C9B14F}"/>
              </a:ext>
            </a:extLst>
          </p:cNvPr>
          <p:cNvGrpSpPr/>
          <p:nvPr/>
        </p:nvGrpSpPr>
        <p:grpSpPr>
          <a:xfrm>
            <a:off x="320268" y="1173416"/>
            <a:ext cx="1723365" cy="1943715"/>
            <a:chOff x="136205" y="1173416"/>
            <a:chExt cx="1723365" cy="1943715"/>
          </a:xfrm>
        </p:grpSpPr>
        <p:pic>
          <p:nvPicPr>
            <p:cNvPr id="9" name="그래픽 8" descr="컴퓨터 단색으로 채워진">
              <a:extLst>
                <a:ext uri="{FF2B5EF4-FFF2-40B4-BE49-F238E27FC236}">
                  <a16:creationId xmlns:a16="http://schemas.microsoft.com/office/drawing/2014/main" id="{06FC9109-EC23-478E-96A0-50F55A5578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9200" y="1173416"/>
              <a:ext cx="1317374" cy="13173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85135C-E1C3-4124-BF65-7981012EBA8A}"/>
                </a:ext>
              </a:extLst>
            </p:cNvPr>
            <p:cNvSpPr txBox="1"/>
            <p:nvPr/>
          </p:nvSpPr>
          <p:spPr>
            <a:xfrm>
              <a:off x="136205" y="2747799"/>
              <a:ext cx="1723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개발 환경 구축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8896C7-665D-495A-9EEE-3B4AFA8236B3}"/>
              </a:ext>
            </a:extLst>
          </p:cNvPr>
          <p:cNvGrpSpPr/>
          <p:nvPr/>
        </p:nvGrpSpPr>
        <p:grpSpPr>
          <a:xfrm>
            <a:off x="2406319" y="1192536"/>
            <a:ext cx="1442810" cy="1924595"/>
            <a:chOff x="2119666" y="1192536"/>
            <a:chExt cx="1442810" cy="1924595"/>
          </a:xfrm>
        </p:grpSpPr>
        <p:pic>
          <p:nvPicPr>
            <p:cNvPr id="19" name="그래픽 18" descr="이미지 단색으로 채워진">
              <a:extLst>
                <a:ext uri="{FF2B5EF4-FFF2-40B4-BE49-F238E27FC236}">
                  <a16:creationId xmlns:a16="http://schemas.microsoft.com/office/drawing/2014/main" id="{C41AA19D-0855-4624-A0BA-97BFEDEB3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170402" y="1192536"/>
              <a:ext cx="1341338" cy="13413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41F71C-11BF-4A2A-A610-CCF22125BB55}"/>
                </a:ext>
              </a:extLst>
            </p:cNvPr>
            <p:cNvSpPr txBox="1"/>
            <p:nvPr/>
          </p:nvSpPr>
          <p:spPr>
            <a:xfrm>
              <a:off x="2119666" y="2747799"/>
              <a:ext cx="1442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데이터 수집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7EC0D0-6847-4EB4-AFC6-9BC2EA2906BF}"/>
              </a:ext>
            </a:extLst>
          </p:cNvPr>
          <p:cNvGrpSpPr/>
          <p:nvPr/>
        </p:nvGrpSpPr>
        <p:grpSpPr>
          <a:xfrm>
            <a:off x="4160172" y="1192536"/>
            <a:ext cx="2653684" cy="1924595"/>
            <a:chOff x="3798321" y="1192536"/>
            <a:chExt cx="2653684" cy="1924595"/>
          </a:xfrm>
        </p:grpSpPr>
        <p:pic>
          <p:nvPicPr>
            <p:cNvPr id="32" name="그래픽 31" descr="막대 그래프 상향 추세 윤곽선">
              <a:extLst>
                <a:ext uri="{FF2B5EF4-FFF2-40B4-BE49-F238E27FC236}">
                  <a16:creationId xmlns:a16="http://schemas.microsoft.com/office/drawing/2014/main" id="{83F00F25-4A3C-42CC-9CD8-7A6014E75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22828" y="1192536"/>
              <a:ext cx="1404671" cy="140467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2B03CC-6A40-4B26-B47A-C5BFEA8B884D}"/>
                </a:ext>
              </a:extLst>
            </p:cNvPr>
            <p:cNvSpPr txBox="1"/>
            <p:nvPr/>
          </p:nvSpPr>
          <p:spPr>
            <a:xfrm>
              <a:off x="3798321" y="2747799"/>
              <a:ext cx="2653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/>
                <a:t>빛번짐</a:t>
              </a:r>
              <a:r>
                <a:rPr lang="ko-KR" altLang="en-US" dirty="0"/>
                <a:t> 최소화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10134B6-BEA5-4211-A9B2-AA5E3A97067C}"/>
              </a:ext>
            </a:extLst>
          </p:cNvPr>
          <p:cNvGrpSpPr/>
          <p:nvPr/>
        </p:nvGrpSpPr>
        <p:grpSpPr>
          <a:xfrm>
            <a:off x="10246050" y="1373865"/>
            <a:ext cx="1190897" cy="1730110"/>
            <a:chOff x="9970843" y="1373865"/>
            <a:chExt cx="1190897" cy="1730110"/>
          </a:xfrm>
        </p:grpSpPr>
        <p:pic>
          <p:nvPicPr>
            <p:cNvPr id="21" name="그래픽 20" descr="스토리텔링 단색으로 채워진">
              <a:extLst>
                <a:ext uri="{FF2B5EF4-FFF2-40B4-BE49-F238E27FC236}">
                  <a16:creationId xmlns:a16="http://schemas.microsoft.com/office/drawing/2014/main" id="{C66355BD-A774-44C3-B6E7-372371A4D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109092" y="1373865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43E3E5-9094-4398-A6BD-6B7DE02BD75F}"/>
                </a:ext>
              </a:extLst>
            </p:cNvPr>
            <p:cNvSpPr txBox="1"/>
            <p:nvPr/>
          </p:nvSpPr>
          <p:spPr>
            <a:xfrm>
              <a:off x="9970843" y="2734643"/>
              <a:ext cx="119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결과</a:t>
              </a:r>
              <a:endParaRPr lang="en-US" altLang="ko-KR" dirty="0"/>
            </a:p>
          </p:txBody>
        </p:sp>
      </p:grpSp>
      <p:sp>
        <p:nvSpPr>
          <p:cNvPr id="24" name="슬라이드 번호 개체 틀 1">
            <a:extLst>
              <a:ext uri="{FF2B5EF4-FFF2-40B4-BE49-F238E27FC236}">
                <a16:creationId xmlns:a16="http://schemas.microsoft.com/office/drawing/2014/main" id="{C1760870-0AC8-4B79-B636-F16788FE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24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6661CA-80DC-4965-9351-6D7451E01A83}"/>
              </a:ext>
            </a:extLst>
          </p:cNvPr>
          <p:cNvGrpSpPr/>
          <p:nvPr/>
        </p:nvGrpSpPr>
        <p:grpSpPr>
          <a:xfrm>
            <a:off x="6772671" y="1373865"/>
            <a:ext cx="2886257" cy="1743266"/>
            <a:chOff x="6311747" y="1373865"/>
            <a:chExt cx="2886257" cy="1743266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410B744-03F0-4DAC-9237-11B253D09CB5}"/>
                </a:ext>
              </a:extLst>
            </p:cNvPr>
            <p:cNvGrpSpPr/>
            <p:nvPr/>
          </p:nvGrpSpPr>
          <p:grpSpPr>
            <a:xfrm>
              <a:off x="6311747" y="1373865"/>
              <a:ext cx="2886257" cy="914400"/>
              <a:chOff x="5896252" y="1373865"/>
              <a:chExt cx="2886257" cy="914400"/>
            </a:xfrm>
          </p:grpSpPr>
          <p:pic>
            <p:nvPicPr>
              <p:cNvPr id="13" name="그래픽 12" descr="오른쪽 화살표 단색으로 채워진">
                <a:extLst>
                  <a:ext uri="{FF2B5EF4-FFF2-40B4-BE49-F238E27FC236}">
                    <a16:creationId xmlns:a16="http://schemas.microsoft.com/office/drawing/2014/main" id="{3EFE553E-FAB6-4631-B7B4-57EF25CAC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68106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그래픽 14" descr="달 단색으로 채워진">
                <a:extLst>
                  <a:ext uri="{FF2B5EF4-FFF2-40B4-BE49-F238E27FC236}">
                    <a16:creationId xmlns:a16="http://schemas.microsoft.com/office/drawing/2014/main" id="{AD571801-340F-4B82-82F3-8725AA2E3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58962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7" name="그래픽 26" descr="일 단색으로 채워진">
                <a:extLst>
                  <a:ext uri="{FF2B5EF4-FFF2-40B4-BE49-F238E27FC236}">
                    <a16:creationId xmlns:a16="http://schemas.microsoft.com/office/drawing/2014/main" id="{A628E1E5-5556-431F-9F9C-1DE5B7206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7868109" y="1373865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A7F3EB-D786-402E-82CA-DECD14408F65}"/>
                </a:ext>
              </a:extLst>
            </p:cNvPr>
            <p:cNvSpPr txBox="1"/>
            <p:nvPr/>
          </p:nvSpPr>
          <p:spPr>
            <a:xfrm>
              <a:off x="6768947" y="2747799"/>
              <a:ext cx="2298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밤낮전환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9DD967C-FCDC-4F09-ADC6-EEDD960A289B}"/>
              </a:ext>
            </a:extLst>
          </p:cNvPr>
          <p:cNvSpPr/>
          <p:nvPr/>
        </p:nvSpPr>
        <p:spPr>
          <a:xfrm>
            <a:off x="6815629" y="1284787"/>
            <a:ext cx="2970051" cy="18692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D225FD30-70BE-441C-BDFA-F79C298D8B6D}"/>
              </a:ext>
            </a:extLst>
          </p:cNvPr>
          <p:cNvSpPr/>
          <p:nvPr/>
        </p:nvSpPr>
        <p:spPr>
          <a:xfrm>
            <a:off x="231536" y="3634226"/>
            <a:ext cx="11728928" cy="25324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6CD5750-3E53-4D0F-83EF-4C3144CD6E9C}"/>
              </a:ext>
            </a:extLst>
          </p:cNvPr>
          <p:cNvSpPr/>
          <p:nvPr/>
        </p:nvSpPr>
        <p:spPr>
          <a:xfrm>
            <a:off x="685539" y="3377786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CB22E32-E08E-4E21-800B-AF2C0EECA12E}"/>
              </a:ext>
            </a:extLst>
          </p:cNvPr>
          <p:cNvSpPr/>
          <p:nvPr/>
        </p:nvSpPr>
        <p:spPr>
          <a:xfrm>
            <a:off x="11438499" y="3377784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BA94C44-09BE-4A96-B862-EF66968343CB}"/>
              </a:ext>
            </a:extLst>
          </p:cNvPr>
          <p:cNvSpPr/>
          <p:nvPr/>
        </p:nvSpPr>
        <p:spPr>
          <a:xfrm>
            <a:off x="3322807" y="3377784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46CE580-1DB0-45F1-8E68-23F380DB8F88}"/>
              </a:ext>
            </a:extLst>
          </p:cNvPr>
          <p:cNvSpPr/>
          <p:nvPr/>
        </p:nvSpPr>
        <p:spPr>
          <a:xfrm>
            <a:off x="5960076" y="3377784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96A150-50FD-4F4F-B9A5-92DF27B1B361}"/>
              </a:ext>
            </a:extLst>
          </p:cNvPr>
          <p:cNvSpPr/>
          <p:nvPr/>
        </p:nvSpPr>
        <p:spPr>
          <a:xfrm>
            <a:off x="8733271" y="3368217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552FCF-BA9F-4DAA-8832-68BF3276A102}"/>
              </a:ext>
            </a:extLst>
          </p:cNvPr>
          <p:cNvSpPr txBox="1"/>
          <p:nvPr/>
        </p:nvSpPr>
        <p:spPr>
          <a:xfrm>
            <a:off x="72257" y="4198032"/>
            <a:ext cx="23847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[5</a:t>
            </a:r>
            <a:r>
              <a:rPr lang="ko-KR" altLang="en-US" sz="1600" b="1" dirty="0"/>
              <a:t>월 </a:t>
            </a:r>
            <a:r>
              <a:rPr lang="en-US" altLang="ko-KR" sz="1600" b="1" dirty="0"/>
              <a:t>1</a:t>
            </a:r>
            <a:r>
              <a:rPr lang="ko-KR" altLang="en-US" sz="1600" b="1" dirty="0"/>
              <a:t>주차</a:t>
            </a:r>
            <a:r>
              <a:rPr lang="en-US" altLang="ko-KR" sz="1600" b="1" dirty="0"/>
              <a:t>]</a:t>
            </a:r>
          </a:p>
          <a:p>
            <a:endParaRPr lang="en-US" altLang="ko-KR" sz="1600" b="1" dirty="0"/>
          </a:p>
          <a:p>
            <a:r>
              <a:rPr lang="ko-KR" altLang="en-US" sz="1600" dirty="0"/>
              <a:t>밤사진의 색을 제외하고 새로운 이미지를 생성하는 모델 구축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00A5EFA-1CCE-4059-8D99-023FEB0AF044}"/>
              </a:ext>
            </a:extLst>
          </p:cNvPr>
          <p:cNvSpPr txBox="1"/>
          <p:nvPr/>
        </p:nvSpPr>
        <p:spPr>
          <a:xfrm>
            <a:off x="2709525" y="4219380"/>
            <a:ext cx="19736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[5</a:t>
            </a:r>
            <a:r>
              <a:rPr lang="ko-KR" altLang="en-US" sz="1600" b="1" dirty="0"/>
              <a:t>월 </a:t>
            </a:r>
            <a:r>
              <a:rPr lang="en-US" altLang="ko-KR" sz="1600" b="1" dirty="0"/>
              <a:t>2</a:t>
            </a:r>
            <a:r>
              <a:rPr lang="ko-KR" altLang="en-US" sz="1600" b="1" dirty="0"/>
              <a:t>주차</a:t>
            </a:r>
            <a:r>
              <a:rPr lang="en-US" altLang="ko-KR" sz="1600" b="1" dirty="0"/>
              <a:t>]</a:t>
            </a:r>
          </a:p>
          <a:p>
            <a:endParaRPr lang="en-US" altLang="ko-KR" sz="1600" b="1" dirty="0"/>
          </a:p>
          <a:p>
            <a:r>
              <a:rPr lang="ko-KR" altLang="en-US" sz="1600" dirty="0"/>
              <a:t>낮사진의 특징을 추출하는 모델 구축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45AA7FB-8944-46F5-8152-750E15F47883}"/>
              </a:ext>
            </a:extLst>
          </p:cNvPr>
          <p:cNvSpPr txBox="1"/>
          <p:nvPr/>
        </p:nvSpPr>
        <p:spPr>
          <a:xfrm>
            <a:off x="5346794" y="4215679"/>
            <a:ext cx="21619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[5</a:t>
            </a:r>
            <a:r>
              <a:rPr lang="ko-KR" altLang="en-US" sz="1600" b="1" dirty="0"/>
              <a:t>월 </a:t>
            </a:r>
            <a:r>
              <a:rPr lang="en-US" altLang="ko-KR" sz="1600" b="1" dirty="0"/>
              <a:t>3</a:t>
            </a:r>
            <a:r>
              <a:rPr lang="ko-KR" altLang="en-US" sz="1600" b="1" dirty="0"/>
              <a:t>주차</a:t>
            </a:r>
            <a:r>
              <a:rPr lang="en-US" altLang="ko-KR" sz="1600" b="1" dirty="0"/>
              <a:t>]</a:t>
            </a:r>
          </a:p>
          <a:p>
            <a:endParaRPr lang="en-US" altLang="ko-KR" sz="1600" b="1" dirty="0"/>
          </a:p>
          <a:p>
            <a:r>
              <a:rPr lang="en-US" altLang="ko-KR" sz="1600" dirty="0"/>
              <a:t>1</a:t>
            </a:r>
            <a:r>
              <a:rPr lang="ko-KR" altLang="en-US" sz="1600" dirty="0"/>
              <a:t>주차 </a:t>
            </a:r>
            <a:r>
              <a:rPr lang="en-US" altLang="ko-KR" sz="1600" dirty="0"/>
              <a:t>, 2</a:t>
            </a:r>
            <a:r>
              <a:rPr lang="ko-KR" altLang="en-US" sz="1600" dirty="0"/>
              <a:t>주차 모델을 이용해서 밤낮전환 인공지능 구축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409DE8-D0C4-47B2-B1F6-731546BE6E95}"/>
              </a:ext>
            </a:extLst>
          </p:cNvPr>
          <p:cNvSpPr txBox="1"/>
          <p:nvPr/>
        </p:nvSpPr>
        <p:spPr>
          <a:xfrm>
            <a:off x="8119990" y="4219380"/>
            <a:ext cx="2126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[5</a:t>
            </a:r>
            <a:r>
              <a:rPr lang="ko-KR" altLang="en-US" sz="1600" b="1" dirty="0"/>
              <a:t>월 </a:t>
            </a:r>
            <a:r>
              <a:rPr lang="en-US" altLang="ko-KR" sz="1600" b="1" dirty="0"/>
              <a:t>4</a:t>
            </a:r>
            <a:r>
              <a:rPr lang="ko-KR" altLang="en-US" sz="1600" b="1" dirty="0"/>
              <a:t>주차</a:t>
            </a:r>
            <a:r>
              <a:rPr lang="en-US" altLang="ko-KR" sz="1600" b="1" dirty="0"/>
              <a:t>]</a:t>
            </a:r>
          </a:p>
          <a:p>
            <a:endParaRPr lang="en-US" altLang="ko-KR" sz="1600" b="1" dirty="0"/>
          </a:p>
          <a:p>
            <a:r>
              <a:rPr lang="ko-KR" altLang="en-US" sz="1600" dirty="0"/>
              <a:t>모델 성능 확인 후 수정 이후 학습 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B2126DC-541E-46FE-B167-9D6A0C4678BE}"/>
              </a:ext>
            </a:extLst>
          </p:cNvPr>
          <p:cNvSpPr txBox="1"/>
          <p:nvPr/>
        </p:nvSpPr>
        <p:spPr>
          <a:xfrm>
            <a:off x="10246050" y="4215679"/>
            <a:ext cx="19459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[5</a:t>
            </a:r>
            <a:r>
              <a:rPr lang="ko-KR" altLang="en-US" sz="1600" b="1" dirty="0"/>
              <a:t>월 </a:t>
            </a:r>
            <a:r>
              <a:rPr lang="en-US" altLang="ko-KR" sz="1600" b="1" dirty="0"/>
              <a:t>5</a:t>
            </a:r>
            <a:r>
              <a:rPr lang="ko-KR" altLang="en-US" sz="1600" b="1" dirty="0"/>
              <a:t>주차</a:t>
            </a:r>
            <a:r>
              <a:rPr lang="en-US" altLang="ko-KR" sz="1600" b="1" dirty="0"/>
              <a:t>]</a:t>
            </a:r>
          </a:p>
          <a:p>
            <a:endParaRPr lang="en-US" altLang="ko-KR" sz="1600" b="1" dirty="0"/>
          </a:p>
          <a:p>
            <a:r>
              <a:rPr lang="ko-KR" altLang="en-US" sz="1600" dirty="0"/>
              <a:t>학습 후 빛이 번져 있고 밤사진인 이미지를 이용해 결과 확인</a:t>
            </a:r>
          </a:p>
        </p:txBody>
      </p:sp>
    </p:spTree>
    <p:extLst>
      <p:ext uri="{BB962C8B-B14F-4D97-AF65-F5344CB8AC3E}">
        <p14:creationId xmlns:p14="http://schemas.microsoft.com/office/powerpoint/2010/main" val="480670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6CB35D-1181-4B08-AC76-296E2EFF90BF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0A366-CB50-42F5-848A-AD38083514D4}"/>
              </a:ext>
            </a:extLst>
          </p:cNvPr>
          <p:cNvSpPr txBox="1"/>
          <p:nvPr/>
        </p:nvSpPr>
        <p:spPr>
          <a:xfrm>
            <a:off x="265233" y="233134"/>
            <a:ext cx="1634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향후 계획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03BF15-D64A-45E3-B066-5680F2C9B14F}"/>
              </a:ext>
            </a:extLst>
          </p:cNvPr>
          <p:cNvGrpSpPr/>
          <p:nvPr/>
        </p:nvGrpSpPr>
        <p:grpSpPr>
          <a:xfrm>
            <a:off x="320268" y="1173416"/>
            <a:ext cx="1723365" cy="1943715"/>
            <a:chOff x="136205" y="1173416"/>
            <a:chExt cx="1723365" cy="1943715"/>
          </a:xfrm>
        </p:grpSpPr>
        <p:pic>
          <p:nvPicPr>
            <p:cNvPr id="9" name="그래픽 8" descr="컴퓨터 단색으로 채워진">
              <a:extLst>
                <a:ext uri="{FF2B5EF4-FFF2-40B4-BE49-F238E27FC236}">
                  <a16:creationId xmlns:a16="http://schemas.microsoft.com/office/drawing/2014/main" id="{06FC9109-EC23-478E-96A0-50F55A5578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9200" y="1173416"/>
              <a:ext cx="1317374" cy="13173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85135C-E1C3-4124-BF65-7981012EBA8A}"/>
                </a:ext>
              </a:extLst>
            </p:cNvPr>
            <p:cNvSpPr txBox="1"/>
            <p:nvPr/>
          </p:nvSpPr>
          <p:spPr>
            <a:xfrm>
              <a:off x="136205" y="2747799"/>
              <a:ext cx="1723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개발 환경 구축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8896C7-665D-495A-9EEE-3B4AFA8236B3}"/>
              </a:ext>
            </a:extLst>
          </p:cNvPr>
          <p:cNvGrpSpPr/>
          <p:nvPr/>
        </p:nvGrpSpPr>
        <p:grpSpPr>
          <a:xfrm>
            <a:off x="2406319" y="1192536"/>
            <a:ext cx="1442810" cy="1924595"/>
            <a:chOff x="2119666" y="1192536"/>
            <a:chExt cx="1442810" cy="1924595"/>
          </a:xfrm>
        </p:grpSpPr>
        <p:pic>
          <p:nvPicPr>
            <p:cNvPr id="19" name="그래픽 18" descr="이미지 단색으로 채워진">
              <a:extLst>
                <a:ext uri="{FF2B5EF4-FFF2-40B4-BE49-F238E27FC236}">
                  <a16:creationId xmlns:a16="http://schemas.microsoft.com/office/drawing/2014/main" id="{C41AA19D-0855-4624-A0BA-97BFEDEB3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170402" y="1192536"/>
              <a:ext cx="1341338" cy="13413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41F71C-11BF-4A2A-A610-CCF22125BB55}"/>
                </a:ext>
              </a:extLst>
            </p:cNvPr>
            <p:cNvSpPr txBox="1"/>
            <p:nvPr/>
          </p:nvSpPr>
          <p:spPr>
            <a:xfrm>
              <a:off x="2119666" y="2747799"/>
              <a:ext cx="1442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데이터 수집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7EC0D0-6847-4EB4-AFC6-9BC2EA2906BF}"/>
              </a:ext>
            </a:extLst>
          </p:cNvPr>
          <p:cNvGrpSpPr/>
          <p:nvPr/>
        </p:nvGrpSpPr>
        <p:grpSpPr>
          <a:xfrm>
            <a:off x="4160172" y="1192536"/>
            <a:ext cx="2653684" cy="1924595"/>
            <a:chOff x="3798321" y="1192536"/>
            <a:chExt cx="2653684" cy="1924595"/>
          </a:xfrm>
        </p:grpSpPr>
        <p:pic>
          <p:nvPicPr>
            <p:cNvPr id="32" name="그래픽 31" descr="막대 그래프 상향 추세 윤곽선">
              <a:extLst>
                <a:ext uri="{FF2B5EF4-FFF2-40B4-BE49-F238E27FC236}">
                  <a16:creationId xmlns:a16="http://schemas.microsoft.com/office/drawing/2014/main" id="{83F00F25-4A3C-42CC-9CD8-7A6014E75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22828" y="1192536"/>
              <a:ext cx="1404671" cy="140467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2B03CC-6A40-4B26-B47A-C5BFEA8B884D}"/>
                </a:ext>
              </a:extLst>
            </p:cNvPr>
            <p:cNvSpPr txBox="1"/>
            <p:nvPr/>
          </p:nvSpPr>
          <p:spPr>
            <a:xfrm>
              <a:off x="3798321" y="2747799"/>
              <a:ext cx="2653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/>
                <a:t>빛번짐</a:t>
              </a:r>
              <a:r>
                <a:rPr lang="ko-KR" altLang="en-US" dirty="0"/>
                <a:t> 최소화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10134B6-BEA5-4211-A9B2-AA5E3A97067C}"/>
              </a:ext>
            </a:extLst>
          </p:cNvPr>
          <p:cNvGrpSpPr/>
          <p:nvPr/>
        </p:nvGrpSpPr>
        <p:grpSpPr>
          <a:xfrm>
            <a:off x="10246050" y="1373865"/>
            <a:ext cx="1190897" cy="1730110"/>
            <a:chOff x="9970843" y="1373865"/>
            <a:chExt cx="1190897" cy="1730110"/>
          </a:xfrm>
        </p:grpSpPr>
        <p:pic>
          <p:nvPicPr>
            <p:cNvPr id="21" name="그래픽 20" descr="스토리텔링 단색으로 채워진">
              <a:extLst>
                <a:ext uri="{FF2B5EF4-FFF2-40B4-BE49-F238E27FC236}">
                  <a16:creationId xmlns:a16="http://schemas.microsoft.com/office/drawing/2014/main" id="{C66355BD-A774-44C3-B6E7-372371A4D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109092" y="1373865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43E3E5-9094-4398-A6BD-6B7DE02BD75F}"/>
                </a:ext>
              </a:extLst>
            </p:cNvPr>
            <p:cNvSpPr txBox="1"/>
            <p:nvPr/>
          </p:nvSpPr>
          <p:spPr>
            <a:xfrm>
              <a:off x="9970843" y="2734643"/>
              <a:ext cx="119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결과</a:t>
              </a:r>
              <a:endParaRPr lang="en-US" altLang="ko-KR" dirty="0"/>
            </a:p>
          </p:txBody>
        </p:sp>
      </p:grpSp>
      <p:sp>
        <p:nvSpPr>
          <p:cNvPr id="24" name="슬라이드 번호 개체 틀 1">
            <a:extLst>
              <a:ext uri="{FF2B5EF4-FFF2-40B4-BE49-F238E27FC236}">
                <a16:creationId xmlns:a16="http://schemas.microsoft.com/office/drawing/2014/main" id="{C1760870-0AC8-4B79-B636-F16788FE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25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6661CA-80DC-4965-9351-6D7451E01A83}"/>
              </a:ext>
            </a:extLst>
          </p:cNvPr>
          <p:cNvGrpSpPr/>
          <p:nvPr/>
        </p:nvGrpSpPr>
        <p:grpSpPr>
          <a:xfrm>
            <a:off x="6772671" y="1373865"/>
            <a:ext cx="2886257" cy="1743266"/>
            <a:chOff x="6311747" y="1373865"/>
            <a:chExt cx="2886257" cy="1743266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410B744-03F0-4DAC-9237-11B253D09CB5}"/>
                </a:ext>
              </a:extLst>
            </p:cNvPr>
            <p:cNvGrpSpPr/>
            <p:nvPr/>
          </p:nvGrpSpPr>
          <p:grpSpPr>
            <a:xfrm>
              <a:off x="6311747" y="1373865"/>
              <a:ext cx="2886257" cy="914400"/>
              <a:chOff x="5896252" y="1373865"/>
              <a:chExt cx="2886257" cy="914400"/>
            </a:xfrm>
          </p:grpSpPr>
          <p:pic>
            <p:nvPicPr>
              <p:cNvPr id="13" name="그래픽 12" descr="오른쪽 화살표 단색으로 채워진">
                <a:extLst>
                  <a:ext uri="{FF2B5EF4-FFF2-40B4-BE49-F238E27FC236}">
                    <a16:creationId xmlns:a16="http://schemas.microsoft.com/office/drawing/2014/main" id="{3EFE553E-FAB6-4631-B7B4-57EF25CAC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68106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그래픽 14" descr="달 단색으로 채워진">
                <a:extLst>
                  <a:ext uri="{FF2B5EF4-FFF2-40B4-BE49-F238E27FC236}">
                    <a16:creationId xmlns:a16="http://schemas.microsoft.com/office/drawing/2014/main" id="{AD571801-340F-4B82-82F3-8725AA2E3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58962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7" name="그래픽 26" descr="일 단색으로 채워진">
                <a:extLst>
                  <a:ext uri="{FF2B5EF4-FFF2-40B4-BE49-F238E27FC236}">
                    <a16:creationId xmlns:a16="http://schemas.microsoft.com/office/drawing/2014/main" id="{A628E1E5-5556-431F-9F9C-1DE5B7206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7868109" y="1373865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A7F3EB-D786-402E-82CA-DECD14408F65}"/>
                </a:ext>
              </a:extLst>
            </p:cNvPr>
            <p:cNvSpPr txBox="1"/>
            <p:nvPr/>
          </p:nvSpPr>
          <p:spPr>
            <a:xfrm>
              <a:off x="6768947" y="2747799"/>
              <a:ext cx="2298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밤낮전환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9DD967C-FCDC-4F09-ADC6-EEDD960A289B}"/>
              </a:ext>
            </a:extLst>
          </p:cNvPr>
          <p:cNvSpPr/>
          <p:nvPr/>
        </p:nvSpPr>
        <p:spPr>
          <a:xfrm>
            <a:off x="9921830" y="1284787"/>
            <a:ext cx="1822238" cy="18692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순서도: 대체 처리 24">
            <a:extLst>
              <a:ext uri="{FF2B5EF4-FFF2-40B4-BE49-F238E27FC236}">
                <a16:creationId xmlns:a16="http://schemas.microsoft.com/office/drawing/2014/main" id="{66F8BE92-4B39-4E7F-A296-494E7C4BEB80}"/>
              </a:ext>
            </a:extLst>
          </p:cNvPr>
          <p:cNvSpPr/>
          <p:nvPr/>
        </p:nvSpPr>
        <p:spPr>
          <a:xfrm>
            <a:off x="231536" y="3634226"/>
            <a:ext cx="5254864" cy="276998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23DC9E2-C7DD-4DAF-A16A-03C37B52943C}"/>
              </a:ext>
            </a:extLst>
          </p:cNvPr>
          <p:cNvSpPr/>
          <p:nvPr/>
        </p:nvSpPr>
        <p:spPr>
          <a:xfrm>
            <a:off x="1014565" y="3377786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CB27898-2E59-48CB-86AF-14F089C81C79}"/>
              </a:ext>
            </a:extLst>
          </p:cNvPr>
          <p:cNvSpPr/>
          <p:nvPr/>
        </p:nvSpPr>
        <p:spPr>
          <a:xfrm>
            <a:off x="4160172" y="3429000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0AB7041-9B79-40B5-B3F7-2F6DBC73EECA}"/>
              </a:ext>
            </a:extLst>
          </p:cNvPr>
          <p:cNvSpPr txBox="1"/>
          <p:nvPr/>
        </p:nvSpPr>
        <p:spPr>
          <a:xfrm>
            <a:off x="523263" y="4195119"/>
            <a:ext cx="173802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[6</a:t>
            </a:r>
            <a:r>
              <a:rPr lang="ko-KR" altLang="en-US" sz="1600" b="1" dirty="0"/>
              <a:t>월 </a:t>
            </a:r>
            <a:r>
              <a:rPr lang="en-US" altLang="ko-KR" sz="1600" b="1" dirty="0"/>
              <a:t>1</a:t>
            </a:r>
            <a:r>
              <a:rPr lang="ko-KR" altLang="en-US" sz="1600" b="1" dirty="0"/>
              <a:t>주차</a:t>
            </a:r>
            <a:r>
              <a:rPr lang="en-US" altLang="ko-KR" sz="1600" b="1" dirty="0"/>
              <a:t>]</a:t>
            </a:r>
          </a:p>
          <a:p>
            <a:endParaRPr lang="en-US" altLang="ko-KR" sz="1600" b="1" dirty="0"/>
          </a:p>
          <a:p>
            <a:r>
              <a:rPr lang="en-US" altLang="ko-KR" sz="1600" dirty="0"/>
              <a:t>4~5</a:t>
            </a:r>
            <a:r>
              <a:rPr lang="ko-KR" altLang="en-US" sz="1600" dirty="0"/>
              <a:t>월에</a:t>
            </a:r>
            <a:r>
              <a:rPr lang="en-US" altLang="ko-KR" sz="1600" dirty="0"/>
              <a:t> </a:t>
            </a:r>
            <a:r>
              <a:rPr lang="ko-KR" altLang="en-US" sz="1600" dirty="0"/>
              <a:t>구축한 </a:t>
            </a:r>
            <a:r>
              <a:rPr lang="ko-KR" altLang="en-US" sz="1600" dirty="0" err="1"/>
              <a:t>빛번짐</a:t>
            </a:r>
            <a:r>
              <a:rPr lang="ko-KR" altLang="en-US" sz="1600" dirty="0"/>
              <a:t> 최소화 인공지능과 밤낮 전환 인공지능을 이용한 최종 결과 물 확인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2B7DE27-4029-4C9B-9DB3-2DFEC5EC293A}"/>
              </a:ext>
            </a:extLst>
          </p:cNvPr>
          <p:cNvSpPr txBox="1"/>
          <p:nvPr/>
        </p:nvSpPr>
        <p:spPr>
          <a:xfrm>
            <a:off x="3546890" y="4225876"/>
            <a:ext cx="16429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[6</a:t>
            </a:r>
            <a:r>
              <a:rPr lang="ko-KR" altLang="en-US" sz="1600" b="1" dirty="0"/>
              <a:t>월 </a:t>
            </a:r>
            <a:r>
              <a:rPr lang="en-US" altLang="ko-KR" sz="1600" b="1" dirty="0"/>
              <a:t>2</a:t>
            </a:r>
            <a:r>
              <a:rPr lang="ko-KR" altLang="en-US" sz="1600" b="1" dirty="0"/>
              <a:t>주차</a:t>
            </a:r>
            <a:r>
              <a:rPr lang="en-US" altLang="ko-KR" sz="1600" b="1" dirty="0"/>
              <a:t>]</a:t>
            </a:r>
          </a:p>
          <a:p>
            <a:endParaRPr lang="en-US" altLang="ko-KR" sz="1600" b="1" dirty="0"/>
          </a:p>
          <a:p>
            <a:r>
              <a:rPr lang="ko-KR" altLang="en-US" sz="1600" dirty="0"/>
              <a:t>최종 프로젝트 정리 및 제출</a:t>
            </a:r>
          </a:p>
        </p:txBody>
      </p:sp>
    </p:spTree>
    <p:extLst>
      <p:ext uri="{BB962C8B-B14F-4D97-AF65-F5344CB8AC3E}">
        <p14:creationId xmlns:p14="http://schemas.microsoft.com/office/powerpoint/2010/main" val="2205553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DEA7F65B-00D7-49A5-9182-9F81CCB45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0175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26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2BC2BBB-543A-44B0-9808-C1D543DE5B33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C837CD-966D-4609-97A1-F88A4ACCF4EA}"/>
              </a:ext>
            </a:extLst>
          </p:cNvPr>
          <p:cNvSpPr txBox="1"/>
          <p:nvPr/>
        </p:nvSpPr>
        <p:spPr>
          <a:xfrm>
            <a:off x="265233" y="233134"/>
            <a:ext cx="1634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사업계획서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8116234-4F23-476E-9191-C1E43BDEE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7782" y="930275"/>
            <a:ext cx="3362909" cy="49974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15DFC-9665-4892-822A-EC18F53A08D1}"/>
              </a:ext>
            </a:extLst>
          </p:cNvPr>
          <p:cNvSpPr txBox="1"/>
          <p:nvPr/>
        </p:nvSpPr>
        <p:spPr>
          <a:xfrm>
            <a:off x="8443576" y="500519"/>
            <a:ext cx="3051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링크사업단 </a:t>
            </a:r>
            <a:r>
              <a:rPr lang="ko-KR" altLang="en-US" dirty="0" err="1"/>
              <a:t>캡스톤</a:t>
            </a:r>
            <a:r>
              <a:rPr lang="ko-KR" altLang="en-US" dirty="0"/>
              <a:t> 제안서</a:t>
            </a:r>
            <a:r>
              <a:rPr lang="en-US" altLang="ko-KR" dirty="0"/>
              <a:t>]</a:t>
            </a:r>
            <a:r>
              <a:rPr lang="ko-KR" altLang="en-US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A19BBC-C08F-439D-BA4A-0E5BCA9B02BD}"/>
              </a:ext>
            </a:extLst>
          </p:cNvPr>
          <p:cNvSpPr txBox="1"/>
          <p:nvPr/>
        </p:nvSpPr>
        <p:spPr>
          <a:xfrm>
            <a:off x="7889970" y="5988149"/>
            <a:ext cx="4597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출처 </a:t>
            </a:r>
            <a:r>
              <a:rPr lang="en-US" altLang="ko-KR" sz="1400" dirty="0"/>
              <a:t>: </a:t>
            </a:r>
            <a:r>
              <a:rPr lang="ko-KR" altLang="en-US" sz="1400" dirty="0">
                <a:hlinkClick r:id="rId3"/>
              </a:rPr>
              <a:t>조선대학교 </a:t>
            </a:r>
            <a:r>
              <a:rPr lang="en-US" altLang="ko-KR" sz="1400" dirty="0">
                <a:hlinkClick r:id="rId3"/>
              </a:rPr>
              <a:t>LINC+ </a:t>
            </a:r>
            <a:r>
              <a:rPr lang="ko-KR" altLang="en-US" sz="1400" dirty="0">
                <a:hlinkClick r:id="rId3"/>
              </a:rPr>
              <a:t>사업단 </a:t>
            </a:r>
            <a:r>
              <a:rPr lang="en-US" altLang="ko-KR" sz="1400" dirty="0">
                <a:hlinkClick r:id="rId3"/>
              </a:rPr>
              <a:t>(chosun.ac.kr)</a:t>
            </a:r>
            <a:endParaRPr lang="ko-KR" alt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72225-FA58-46BC-B759-C7CF2674E94A}"/>
              </a:ext>
            </a:extLst>
          </p:cNvPr>
          <p:cNvSpPr txBox="1"/>
          <p:nvPr/>
        </p:nvSpPr>
        <p:spPr>
          <a:xfrm>
            <a:off x="352424" y="618510"/>
            <a:ext cx="7343775" cy="639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링크사업단은 지원학과에 </a:t>
            </a:r>
            <a:r>
              <a:rPr lang="ko-KR" altLang="en-US" b="1" dirty="0" err="1"/>
              <a:t>캡스톤이라는</a:t>
            </a:r>
            <a:r>
              <a:rPr lang="ko-KR" altLang="en-US" b="1" dirty="0"/>
              <a:t> 이름이 붙은 과목을 수강하는 학생들에 한에 </a:t>
            </a:r>
            <a:r>
              <a:rPr lang="en-US" altLang="ko-KR" b="1" dirty="0"/>
              <a:t>1</a:t>
            </a:r>
            <a:r>
              <a:rPr lang="ko-KR" altLang="en-US" b="1" dirty="0"/>
              <a:t>인당 </a:t>
            </a:r>
            <a:r>
              <a:rPr lang="en-US" altLang="ko-KR" b="1" dirty="0"/>
              <a:t>10</a:t>
            </a:r>
            <a:r>
              <a:rPr lang="ko-KR" altLang="en-US" b="1" dirty="0"/>
              <a:t>만원을 지원해준다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sz="1400" b="1" dirty="0"/>
              <a:t>사용처</a:t>
            </a:r>
            <a:endParaRPr lang="en-US" altLang="ko-KR" sz="1400" b="1" dirty="0"/>
          </a:p>
          <a:p>
            <a:endParaRPr lang="en-US" altLang="ko-KR" sz="1400" dirty="0"/>
          </a:p>
          <a:p>
            <a:pPr marL="342900" indent="-34290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b="1" dirty="0" err="1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Colab</a:t>
            </a:r>
            <a:endParaRPr lang="ko-KR" altLang="en-US" b="1" dirty="0">
              <a:effectLst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인공지능 학습 구현 환경과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google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에서 운영하는 무료 </a:t>
            </a:r>
            <a:r>
              <a:rPr lang="en-US" altLang="ko-KR" sz="1400" dirty="0" err="1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gpu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를 대여해서 누구나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딥러닝을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 할 수 있도록 지원하는 플랫폼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.</a:t>
            </a:r>
            <a:endParaRPr lang="ko-KR" altLang="en-US" sz="1400" dirty="0">
              <a:effectLst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-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금액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: 400,000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원</a:t>
            </a:r>
            <a:endParaRPr lang="ko-KR" altLang="en-US" sz="1400" dirty="0">
              <a:effectLst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- </a:t>
            </a:r>
            <a:r>
              <a:rPr lang="en-US" altLang="ko-KR" sz="1400" dirty="0" err="1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gpu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는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13gb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의 그래픽 카드를 지원하며 무료는 하루당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12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시간의 대여를 해준다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.</a:t>
            </a:r>
            <a:endParaRPr lang="ko-KR" altLang="en-US" sz="1400" dirty="0">
              <a:effectLst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000000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-</a:t>
            </a:r>
            <a:r>
              <a:rPr lang="en-US" altLang="ko-KR" sz="1400" dirty="0" err="1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gpu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 pro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같은 경우에는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24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시간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무제한 보장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x)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을 지원하며</a:t>
            </a:r>
            <a:endParaRPr lang="en-US" altLang="ko-KR" sz="1400" dirty="0">
              <a:solidFill>
                <a:srgbClr val="000000"/>
              </a:solidFill>
              <a:effectLst/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en-US" altLang="ko-KR" sz="1400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pro+</a:t>
            </a:r>
            <a:r>
              <a:rPr lang="ko-KR" altLang="en-US" sz="1400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같은 경우에는 백그라운드 기능까지 제공을 </a:t>
            </a:r>
            <a:r>
              <a:rPr lang="ko-KR" altLang="en-US" sz="1400" b="1" dirty="0" err="1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해줌</a:t>
            </a:r>
            <a:r>
              <a:rPr lang="en-US" altLang="ko-KR" sz="1400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.</a:t>
            </a:r>
            <a:endParaRPr lang="ko-KR" altLang="en-US" sz="1400" b="1" dirty="0">
              <a:effectLst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-</a:t>
            </a:r>
            <a:r>
              <a:rPr lang="ko-KR" altLang="en-US" sz="1400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오랜 시간을 학습 시켜야 하기 때문에 달마다 </a:t>
            </a:r>
            <a:r>
              <a:rPr lang="en-US" altLang="ko-KR" sz="1400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5</a:t>
            </a:r>
            <a:r>
              <a:rPr lang="ko-KR" altLang="en-US" sz="1400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만원의 비용이 소비되는 </a:t>
            </a:r>
            <a:r>
              <a:rPr lang="en-US" altLang="ko-KR" sz="1400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pro+</a:t>
            </a:r>
            <a:r>
              <a:rPr lang="ko-KR" altLang="en-US" sz="1400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을 이용</a:t>
            </a:r>
            <a:r>
              <a:rPr lang="en-US" altLang="ko-KR" sz="1400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.</a:t>
            </a:r>
            <a:endParaRPr lang="ko-KR" altLang="en-US" sz="1400" b="1" dirty="0">
              <a:effectLst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 </a:t>
            </a:r>
            <a:endParaRPr lang="ko-KR" altLang="en-US" sz="1400" dirty="0">
              <a:effectLst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2. 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회의비</a:t>
            </a:r>
            <a:endParaRPr lang="ko-KR" altLang="en-US" b="1" dirty="0">
              <a:effectLst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주당 대면 회의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1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회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비대면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 회의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2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회를 진행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.</a:t>
            </a:r>
            <a:endParaRPr lang="ko-KR" altLang="en-US" sz="1400" dirty="0">
              <a:effectLst/>
            </a:endParaRPr>
          </a:p>
          <a:p>
            <a:pPr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-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금액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: 100,000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원</a:t>
            </a:r>
            <a:endParaRPr lang="ko-KR" altLang="en-US" sz="1400" dirty="0">
              <a:effectLst/>
            </a:endParaRP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-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주로 회의 장소가 카페로 대부분 음료비로 소모 제안서 기준 한 학기에 인당 해당되는 </a:t>
            </a:r>
            <a:endParaRPr lang="en-US" altLang="ko-KR" sz="1400" dirty="0">
              <a:solidFill>
                <a:srgbClr val="000000"/>
              </a:solidFill>
              <a:effectLst/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최대 회의비는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2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만원으로 선정됨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새굴림" panose="02030600000101010101" pitchFamily="18" charset="-127"/>
                <a:ea typeface="새굴림" panose="02030600000101010101" pitchFamily="18" charset="-127"/>
              </a:rPr>
              <a:t>.</a:t>
            </a:r>
            <a:r>
              <a:rPr lang="ko-KR" altLang="en-US" sz="1400" dirty="0"/>
              <a:t>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88580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63DE3352-6457-4312-BFD5-15935EEBEEC8}"/>
              </a:ext>
            </a:extLst>
          </p:cNvPr>
          <p:cNvGrpSpPr/>
          <p:nvPr/>
        </p:nvGrpSpPr>
        <p:grpSpPr>
          <a:xfrm rot="16200000">
            <a:off x="4546601" y="-4546601"/>
            <a:ext cx="3098798" cy="12192000"/>
            <a:chOff x="8291955" y="-3195"/>
            <a:chExt cx="3900043" cy="6861197"/>
          </a:xfrm>
        </p:grpSpPr>
        <p:sp>
          <p:nvSpPr>
            <p:cNvPr id="31" name="직각 삼각형 30">
              <a:extLst>
                <a:ext uri="{FF2B5EF4-FFF2-40B4-BE49-F238E27FC236}">
                  <a16:creationId xmlns:a16="http://schemas.microsoft.com/office/drawing/2014/main" id="{55F8D358-3833-475A-AA8A-65B63C0A4110}"/>
                </a:ext>
              </a:extLst>
            </p:cNvPr>
            <p:cNvSpPr/>
            <p:nvPr/>
          </p:nvSpPr>
          <p:spPr>
            <a:xfrm flipH="1">
              <a:off x="9026693" y="0"/>
              <a:ext cx="3157534" cy="6858002"/>
            </a:xfrm>
            <a:prstGeom prst="rtTriangle">
              <a:avLst/>
            </a:pr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각 삼각형 33">
              <a:extLst>
                <a:ext uri="{FF2B5EF4-FFF2-40B4-BE49-F238E27FC236}">
                  <a16:creationId xmlns:a16="http://schemas.microsoft.com/office/drawing/2014/main" id="{C01DB2E8-F601-458A-8384-1A856609E1B2}"/>
                </a:ext>
              </a:extLst>
            </p:cNvPr>
            <p:cNvSpPr/>
            <p:nvPr/>
          </p:nvSpPr>
          <p:spPr>
            <a:xfrm flipH="1" flipV="1">
              <a:off x="8291955" y="-3195"/>
              <a:ext cx="3900043" cy="6861194"/>
            </a:xfrm>
            <a:prstGeom prst="rtTriangle">
              <a:avLst/>
            </a:prstGeom>
            <a:solidFill>
              <a:schemeClr val="accent5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5D2BEAA-BF8B-497B-A3E2-798CF900D3E6}"/>
              </a:ext>
            </a:extLst>
          </p:cNvPr>
          <p:cNvSpPr/>
          <p:nvPr/>
        </p:nvSpPr>
        <p:spPr>
          <a:xfrm>
            <a:off x="0" y="298788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B17D0E1-2D70-48D1-AB86-44A3054FA40A}"/>
              </a:ext>
            </a:extLst>
          </p:cNvPr>
          <p:cNvSpPr txBox="1"/>
          <p:nvPr/>
        </p:nvSpPr>
        <p:spPr>
          <a:xfrm>
            <a:off x="265233" y="298672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>
                    <a:lumMod val="95000"/>
                  </a:schemeClr>
                </a:solidFill>
              </a:rPr>
              <a:t>참고 서적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D4CDE43-7068-4E04-9A4F-F10BEB901AB8}"/>
              </a:ext>
            </a:extLst>
          </p:cNvPr>
          <p:cNvGrpSpPr/>
          <p:nvPr/>
        </p:nvGrpSpPr>
        <p:grpSpPr>
          <a:xfrm>
            <a:off x="6923487" y="658366"/>
            <a:ext cx="2232660" cy="4370191"/>
            <a:chOff x="1440602" y="949089"/>
            <a:chExt cx="2232660" cy="4370191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D6B4AC3-9339-4EAC-A074-0A6848DB3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0602" y="949089"/>
              <a:ext cx="2232660" cy="3259684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8793E48-3ACC-4AE7-A0CC-BDB62BDA339E}"/>
                </a:ext>
              </a:extLst>
            </p:cNvPr>
            <p:cNvSpPr txBox="1"/>
            <p:nvPr/>
          </p:nvSpPr>
          <p:spPr>
            <a:xfrm>
              <a:off x="1584285" y="4519061"/>
              <a:ext cx="2088977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 err="1"/>
                <a:t>파이토치</a:t>
              </a:r>
              <a:r>
                <a:rPr lang="ko-KR" altLang="en-US" b="1" dirty="0"/>
                <a:t> 첫걸음</a:t>
              </a:r>
              <a:endParaRPr lang="en-US" altLang="ko-KR" b="1" dirty="0"/>
            </a:p>
            <a:p>
              <a:r>
                <a:rPr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최건호</a:t>
              </a:r>
              <a:endPara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r>
                <a:rPr lang="ko-KR" alt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한빛미디어</a:t>
              </a: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(2019)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6993A5B-C4FA-4102-9734-72422025AA53}"/>
              </a:ext>
            </a:extLst>
          </p:cNvPr>
          <p:cNvGrpSpPr/>
          <p:nvPr/>
        </p:nvGrpSpPr>
        <p:grpSpPr>
          <a:xfrm>
            <a:off x="2435963" y="667482"/>
            <a:ext cx="2546628" cy="4647190"/>
            <a:chOff x="8270314" y="949089"/>
            <a:chExt cx="2546628" cy="4647190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C14DBE92-8F83-4031-9EBD-1BB2943A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0314" y="949089"/>
              <a:ext cx="2546628" cy="3259684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D7AE55-9FB2-49C2-8DB7-999BC5F409C3}"/>
                </a:ext>
              </a:extLst>
            </p:cNvPr>
            <p:cNvSpPr txBox="1"/>
            <p:nvPr/>
          </p:nvSpPr>
          <p:spPr>
            <a:xfrm>
              <a:off x="8570981" y="4519061"/>
              <a:ext cx="1945293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모두의 인공지능 </a:t>
              </a:r>
              <a:r>
                <a:rPr lang="en-US" altLang="ko-KR" b="1" dirty="0"/>
                <a:t>with </a:t>
              </a:r>
              <a:r>
                <a:rPr lang="ko-KR" altLang="en-US" b="1" dirty="0"/>
                <a:t>파이썬</a:t>
              </a:r>
              <a:endParaRPr lang="en-US" altLang="ko-KR" b="1" dirty="0"/>
            </a:p>
            <a:p>
              <a:r>
                <a:rPr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이영호</a:t>
              </a:r>
              <a:endPara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r>
                <a:rPr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길벗</a:t>
              </a: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(2020)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11FD080-3F87-43F9-9C54-1E32B77F98E5}"/>
              </a:ext>
            </a:extLst>
          </p:cNvPr>
          <p:cNvSpPr txBox="1"/>
          <p:nvPr/>
        </p:nvSpPr>
        <p:spPr>
          <a:xfrm>
            <a:off x="1646294" y="5509068"/>
            <a:ext cx="44358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책 부록안에 있는 </a:t>
            </a:r>
            <a:r>
              <a:rPr lang="en-US" altLang="ko-KR" sz="1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torchvision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라이브러리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사용법을 파악하고 데이터의 이미지를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축소시킬 때 참고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CE4112-BFB0-408C-A9D0-35C738552A98}"/>
              </a:ext>
            </a:extLst>
          </p:cNvPr>
          <p:cNvSpPr txBox="1"/>
          <p:nvPr/>
        </p:nvSpPr>
        <p:spPr>
          <a:xfrm>
            <a:off x="6610077" y="5509068"/>
            <a:ext cx="39356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전이학습모델은 </a:t>
            </a:r>
            <a:r>
              <a:rPr lang="en-US" altLang="ko-KR" sz="1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resnet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altLang="ko-KR" sz="1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mobilenet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등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Torch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라이브러리에 저장되어 있는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전이학습모델 사용법 참고</a:t>
            </a:r>
            <a:endParaRPr lang="ko-KR" altLang="en-US" dirty="0"/>
          </a:p>
        </p:txBody>
      </p:sp>
      <p:sp>
        <p:nvSpPr>
          <p:cNvPr id="16" name="슬라이드 번호 개체 틀 1">
            <a:extLst>
              <a:ext uri="{FF2B5EF4-FFF2-40B4-BE49-F238E27FC236}">
                <a16:creationId xmlns:a16="http://schemas.microsoft.com/office/drawing/2014/main" id="{D3CDA6A1-B523-4202-9760-D406898DA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27</a:t>
            </a:fld>
            <a:r>
              <a:rPr lang="en-US" altLang="ko-KR" dirty="0"/>
              <a:t>/27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36275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87849482-F6E8-4872-A508-6402AD8C3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28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4E2520-18CA-4163-B699-C3E281D14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3406" y="1098029"/>
            <a:ext cx="2400000" cy="180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E806292-D7F2-4F7F-9A9B-2E0AC235C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7" y="1098029"/>
            <a:ext cx="2391044" cy="1800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36DD3C1-EF3B-405A-9A14-36EE047C8FB1}"/>
              </a:ext>
            </a:extLst>
          </p:cNvPr>
          <p:cNvSpPr/>
          <p:nvPr/>
        </p:nvSpPr>
        <p:spPr>
          <a:xfrm>
            <a:off x="0" y="298788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B7DBDF-717B-4CEC-82B3-6FFC2D3C5CBA}"/>
              </a:ext>
            </a:extLst>
          </p:cNvPr>
          <p:cNvSpPr txBox="1"/>
          <p:nvPr/>
        </p:nvSpPr>
        <p:spPr>
          <a:xfrm>
            <a:off x="265233" y="298672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중간보고</a:t>
            </a:r>
          </a:p>
        </p:txBody>
      </p:sp>
      <p:pic>
        <p:nvPicPr>
          <p:cNvPr id="14" name="그래픽 13" descr="인공 지능 윤곽선">
            <a:extLst>
              <a:ext uri="{FF2B5EF4-FFF2-40B4-BE49-F238E27FC236}">
                <a16:creationId xmlns:a16="http://schemas.microsoft.com/office/drawing/2014/main" id="{AC74450E-3E7C-4F03-B682-74E2F2D3F9E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80474" y="1535635"/>
            <a:ext cx="914400" cy="914400"/>
          </a:xfrm>
          <a:prstGeom prst="rect">
            <a:avLst/>
          </a:prstGeom>
        </p:spPr>
      </p:pic>
      <p:pic>
        <p:nvPicPr>
          <p:cNvPr id="15" name="그래픽 14" descr="오른쪽 화살표 단색으로 채워진">
            <a:extLst>
              <a:ext uri="{FF2B5EF4-FFF2-40B4-BE49-F238E27FC236}">
                <a16:creationId xmlns:a16="http://schemas.microsoft.com/office/drawing/2014/main" id="{EF79205B-F375-4566-BFB4-BE1A3ACEC546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973507" y="1617953"/>
            <a:ext cx="914400" cy="914400"/>
          </a:xfrm>
          <a:prstGeom prst="rect">
            <a:avLst/>
          </a:prstGeom>
        </p:spPr>
      </p:pic>
      <p:pic>
        <p:nvPicPr>
          <p:cNvPr id="16" name="그래픽 15" descr="오른쪽 화살표 단색으로 채워진">
            <a:extLst>
              <a:ext uri="{FF2B5EF4-FFF2-40B4-BE49-F238E27FC236}">
                <a16:creationId xmlns:a16="http://schemas.microsoft.com/office/drawing/2014/main" id="{9F440C88-E1F4-4684-B880-ED7F93567789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47040" y="1622322"/>
            <a:ext cx="914400" cy="914400"/>
          </a:xfrm>
          <a:prstGeom prst="rect">
            <a:avLst/>
          </a:prstGeom>
        </p:spPr>
      </p:pic>
      <p:pic>
        <p:nvPicPr>
          <p:cNvPr id="18" name="그래픽 17" descr="오른쪽 화살표 단색으로 채워진">
            <a:extLst>
              <a:ext uri="{FF2B5EF4-FFF2-40B4-BE49-F238E27FC236}">
                <a16:creationId xmlns:a16="http://schemas.microsoft.com/office/drawing/2014/main" id="{3D278012-38A3-48B7-AA51-27582983858C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71042" y="1510960"/>
            <a:ext cx="914400" cy="914400"/>
          </a:xfrm>
          <a:prstGeom prst="rect">
            <a:avLst/>
          </a:prstGeom>
        </p:spPr>
      </p:pic>
      <p:pic>
        <p:nvPicPr>
          <p:cNvPr id="19" name="그래픽 18" descr="오른쪽 화살표 단색으로 채워진">
            <a:extLst>
              <a:ext uri="{FF2B5EF4-FFF2-40B4-BE49-F238E27FC236}">
                <a16:creationId xmlns:a16="http://schemas.microsoft.com/office/drawing/2014/main" id="{74A2E985-337C-4E70-9E54-9D95586AA24F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57677" y="1250998"/>
            <a:ext cx="519924" cy="519924"/>
          </a:xfrm>
          <a:prstGeom prst="rect">
            <a:avLst/>
          </a:prstGeom>
        </p:spPr>
      </p:pic>
      <p:pic>
        <p:nvPicPr>
          <p:cNvPr id="20" name="그래픽 19" descr="달 단색으로 채워진">
            <a:extLst>
              <a:ext uri="{FF2B5EF4-FFF2-40B4-BE49-F238E27FC236}">
                <a16:creationId xmlns:a16="http://schemas.microsoft.com/office/drawing/2014/main" id="{9EDABAF0-9254-4F5C-8272-C9870D700F3F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470754" y="1250998"/>
            <a:ext cx="519924" cy="519924"/>
          </a:xfrm>
          <a:prstGeom prst="rect">
            <a:avLst/>
          </a:prstGeom>
        </p:spPr>
      </p:pic>
      <p:pic>
        <p:nvPicPr>
          <p:cNvPr id="21" name="그래픽 20" descr="일 단색으로 채워진">
            <a:extLst>
              <a:ext uri="{FF2B5EF4-FFF2-40B4-BE49-F238E27FC236}">
                <a16:creationId xmlns:a16="http://schemas.microsoft.com/office/drawing/2014/main" id="{7A9DEAA3-C8FA-45C9-AE39-2B029AF7B081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658943" y="1250998"/>
            <a:ext cx="519924" cy="51992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A9F425B-3EF7-4AB6-93C2-0A8FF947D080}"/>
              </a:ext>
            </a:extLst>
          </p:cNvPr>
          <p:cNvSpPr txBox="1"/>
          <p:nvPr/>
        </p:nvSpPr>
        <p:spPr>
          <a:xfrm>
            <a:off x="10951967" y="1302570"/>
            <a:ext cx="10755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/>
              <a:t>?</a:t>
            </a:r>
            <a:endParaRPr lang="ko-KR" altLang="en-US" sz="54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9589237D-DF24-4189-BA44-E7FA82820EF8}"/>
              </a:ext>
            </a:extLst>
          </p:cNvPr>
          <p:cNvSpPr/>
          <p:nvPr/>
        </p:nvSpPr>
        <p:spPr>
          <a:xfrm>
            <a:off x="5364551" y="136525"/>
            <a:ext cx="6562216" cy="3868967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C5E19009-CF7A-48DB-B43C-3A9E7FB67887}"/>
              </a:ext>
            </a:extLst>
          </p:cNvPr>
          <p:cNvSpPr/>
          <p:nvPr/>
        </p:nvSpPr>
        <p:spPr>
          <a:xfrm>
            <a:off x="-41212" y="145039"/>
            <a:ext cx="8651812" cy="3860454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9" name="순서도: 대체 처리 28">
            <a:extLst>
              <a:ext uri="{FF2B5EF4-FFF2-40B4-BE49-F238E27FC236}">
                <a16:creationId xmlns:a16="http://schemas.microsoft.com/office/drawing/2014/main" id="{52D75647-7A11-4CB0-A7C7-F6A09962BB72}"/>
              </a:ext>
            </a:extLst>
          </p:cNvPr>
          <p:cNvSpPr/>
          <p:nvPr/>
        </p:nvSpPr>
        <p:spPr>
          <a:xfrm>
            <a:off x="114300" y="4333875"/>
            <a:ext cx="7989106" cy="32385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순서도: 대체 처리 29">
            <a:extLst>
              <a:ext uri="{FF2B5EF4-FFF2-40B4-BE49-F238E27FC236}">
                <a16:creationId xmlns:a16="http://schemas.microsoft.com/office/drawing/2014/main" id="{246E6723-0C26-430E-AFA3-85265EED0407}"/>
              </a:ext>
            </a:extLst>
          </p:cNvPr>
          <p:cNvSpPr/>
          <p:nvPr/>
        </p:nvSpPr>
        <p:spPr>
          <a:xfrm>
            <a:off x="8103406" y="4333874"/>
            <a:ext cx="3621869" cy="323850"/>
          </a:xfrm>
          <a:prstGeom prst="flowChartAlternateProces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03702EE-94AF-413F-9CB8-B2DF471B04E8}"/>
              </a:ext>
            </a:extLst>
          </p:cNvPr>
          <p:cNvSpPr txBox="1"/>
          <p:nvPr/>
        </p:nvSpPr>
        <p:spPr>
          <a:xfrm>
            <a:off x="3575856" y="3215063"/>
            <a:ext cx="23910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/>
              <a:t>중간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8796CD-14FB-4CF4-B4A4-1D496C0C2ACE}"/>
              </a:ext>
            </a:extLst>
          </p:cNvPr>
          <p:cNvSpPr txBox="1"/>
          <p:nvPr/>
        </p:nvSpPr>
        <p:spPr>
          <a:xfrm>
            <a:off x="8252631" y="3215063"/>
            <a:ext cx="23910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/>
              <a:t>향후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59AE17-B93E-43EF-B85B-D45EFAC8A881}"/>
              </a:ext>
            </a:extLst>
          </p:cNvPr>
          <p:cNvSpPr txBox="1"/>
          <p:nvPr/>
        </p:nvSpPr>
        <p:spPr>
          <a:xfrm>
            <a:off x="114300" y="5288785"/>
            <a:ext cx="7989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-</a:t>
            </a:r>
            <a:r>
              <a:rPr lang="ko-KR" altLang="en-US" sz="1600" dirty="0"/>
              <a:t>최종 적으로 </a:t>
            </a:r>
            <a:r>
              <a:rPr lang="ko-KR" altLang="en-US" sz="1600" dirty="0" err="1"/>
              <a:t>전이학습모델중</a:t>
            </a:r>
            <a:r>
              <a:rPr lang="ko-KR" altLang="en-US" sz="1600" dirty="0"/>
              <a:t> </a:t>
            </a:r>
            <a:r>
              <a:rPr lang="en-US" altLang="ko-KR" sz="1600" dirty="0" err="1"/>
              <a:t>efficientnet</a:t>
            </a:r>
            <a:r>
              <a:rPr lang="ko-KR" altLang="en-US" sz="1600" dirty="0"/>
              <a:t>을 이용한 결과를 최종 이미지로 선정</a:t>
            </a:r>
            <a:endParaRPr lang="en-US" altLang="ko-KR" sz="1600" dirty="0"/>
          </a:p>
          <a:p>
            <a:r>
              <a:rPr lang="en-US" altLang="ko-KR" sz="1600" dirty="0"/>
              <a:t>-</a:t>
            </a:r>
            <a:r>
              <a:rPr lang="ko-KR" altLang="en-US" sz="1600" dirty="0"/>
              <a:t>최종 이미지를 이 후 개발할 밤낮전환 모델에 입력 후 낮으로 전환 시 결과물 확인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52AA6EE-BAB3-4551-941C-AA60AD3EBD8C}"/>
              </a:ext>
            </a:extLst>
          </p:cNvPr>
          <p:cNvSpPr txBox="1"/>
          <p:nvPr/>
        </p:nvSpPr>
        <p:spPr>
          <a:xfrm>
            <a:off x="8171265" y="4822172"/>
            <a:ext cx="37555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-5</a:t>
            </a:r>
            <a:r>
              <a:rPr lang="ko-KR" altLang="en-US" sz="1600" dirty="0"/>
              <a:t>월 </a:t>
            </a:r>
            <a:r>
              <a:rPr lang="en-US" altLang="ko-KR" sz="1600" dirty="0"/>
              <a:t>1</a:t>
            </a:r>
            <a:r>
              <a:rPr lang="ko-KR" altLang="en-US" sz="1600" dirty="0"/>
              <a:t>주차에 </a:t>
            </a:r>
            <a:r>
              <a:rPr lang="ko-KR" altLang="en-US" sz="1600" dirty="0" err="1"/>
              <a:t>밤사진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색정보</a:t>
            </a:r>
            <a:r>
              <a:rPr lang="ko-KR" altLang="en-US" sz="1600" dirty="0"/>
              <a:t> 삭제 후 물체 형태만 남기는 모델 생성</a:t>
            </a:r>
            <a:endParaRPr lang="en-US" altLang="ko-KR" sz="1600" dirty="0"/>
          </a:p>
          <a:p>
            <a:r>
              <a:rPr lang="en-US" altLang="ko-KR" sz="1600" dirty="0"/>
              <a:t>-5</a:t>
            </a:r>
            <a:r>
              <a:rPr lang="ko-KR" altLang="en-US" sz="1600" dirty="0"/>
              <a:t>월 </a:t>
            </a:r>
            <a:r>
              <a:rPr lang="en-US" altLang="ko-KR" sz="1600" dirty="0"/>
              <a:t>2</a:t>
            </a:r>
            <a:r>
              <a:rPr lang="ko-KR" altLang="en-US" sz="1600" dirty="0"/>
              <a:t>주차에 낮사진을 모아서 </a:t>
            </a:r>
            <a:r>
              <a:rPr lang="ko-KR" altLang="en-US" sz="1600" dirty="0" err="1"/>
              <a:t>낮사진</a:t>
            </a:r>
            <a:r>
              <a:rPr lang="ko-KR" altLang="en-US" sz="1600" dirty="0"/>
              <a:t> 특징 추출</a:t>
            </a:r>
            <a:endParaRPr lang="en-US" altLang="ko-KR" sz="1600" dirty="0"/>
          </a:p>
          <a:p>
            <a:r>
              <a:rPr lang="en-US" altLang="ko-KR" sz="1600" dirty="0"/>
              <a:t>-5</a:t>
            </a:r>
            <a:r>
              <a:rPr lang="ko-KR" altLang="en-US" sz="1600" dirty="0"/>
              <a:t>월 </a:t>
            </a:r>
            <a:r>
              <a:rPr lang="en-US" altLang="ko-KR" sz="1600" dirty="0"/>
              <a:t>3</a:t>
            </a:r>
            <a:r>
              <a:rPr lang="ko-KR" altLang="en-US" sz="1600" dirty="0"/>
              <a:t>주차에 밤낮전환 인공지능 구축</a:t>
            </a:r>
          </a:p>
        </p:txBody>
      </p:sp>
    </p:spTree>
    <p:extLst>
      <p:ext uri="{BB962C8B-B14F-4D97-AF65-F5344CB8AC3E}">
        <p14:creationId xmlns:p14="http://schemas.microsoft.com/office/powerpoint/2010/main" val="18010489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97C4590-CE91-4A75-A6DE-06287B2C6F7E}"/>
              </a:ext>
            </a:extLst>
          </p:cNvPr>
          <p:cNvSpPr txBox="1"/>
          <p:nvPr/>
        </p:nvSpPr>
        <p:spPr>
          <a:xfrm>
            <a:off x="4856718" y="2839514"/>
            <a:ext cx="24785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Q&amp;A</a:t>
            </a:r>
            <a:endParaRPr lang="ko-KR" altLang="en-US" sz="80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84F6F17-AFDA-4058-8C05-ABF386C68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29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DEFBC7D-8781-44CB-A8A7-EC43393923A2}"/>
              </a:ext>
            </a:extLst>
          </p:cNvPr>
          <p:cNvSpPr/>
          <p:nvPr/>
        </p:nvSpPr>
        <p:spPr>
          <a:xfrm>
            <a:off x="3835121" y="2190540"/>
            <a:ext cx="4521758" cy="2632668"/>
          </a:xfrm>
          <a:prstGeom prst="rect">
            <a:avLst/>
          </a:prstGeom>
          <a:noFill/>
          <a:ln w="25400"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560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283926A-F467-4C08-B60E-AB64CF73EB40}"/>
              </a:ext>
            </a:extLst>
          </p:cNvPr>
          <p:cNvSpPr/>
          <p:nvPr/>
        </p:nvSpPr>
        <p:spPr>
          <a:xfrm>
            <a:off x="0" y="259105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DF8834-4956-452C-9A43-4EDBB3409633}"/>
              </a:ext>
            </a:extLst>
          </p:cNvPr>
          <p:cNvSpPr txBox="1"/>
          <p:nvPr/>
        </p:nvSpPr>
        <p:spPr>
          <a:xfrm>
            <a:off x="265234" y="247227"/>
            <a:ext cx="85472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진행 상황</a:t>
            </a:r>
          </a:p>
        </p:txBody>
      </p:sp>
      <p:sp>
        <p:nvSpPr>
          <p:cNvPr id="19" name="슬라이드 번호 개체 틀 1">
            <a:extLst>
              <a:ext uri="{FF2B5EF4-FFF2-40B4-BE49-F238E27FC236}">
                <a16:creationId xmlns:a16="http://schemas.microsoft.com/office/drawing/2014/main" id="{0E4C06F4-190E-4734-86C5-4F0A26E7B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3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F76C429-CC2B-495E-ADE2-0A77476EF80F}"/>
              </a:ext>
            </a:extLst>
          </p:cNvPr>
          <p:cNvSpPr txBox="1"/>
          <p:nvPr/>
        </p:nvSpPr>
        <p:spPr>
          <a:xfrm>
            <a:off x="231536" y="2611212"/>
            <a:ext cx="2446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[1</a:t>
            </a:r>
            <a:r>
              <a:rPr lang="ko-KR" altLang="en-US" b="1" dirty="0"/>
              <a:t>주차</a:t>
            </a:r>
            <a:r>
              <a:rPr lang="en-US" altLang="ko-KR" b="1" dirty="0"/>
              <a:t>] </a:t>
            </a:r>
          </a:p>
          <a:p>
            <a:r>
              <a:rPr lang="en-US" altLang="ko-KR" dirty="0">
                <a:latin typeface="+mj-lt"/>
              </a:rPr>
              <a:t>-17</a:t>
            </a:r>
            <a:r>
              <a:rPr lang="ko-KR" altLang="en-US" dirty="0" err="1">
                <a:latin typeface="+mj-lt"/>
              </a:rPr>
              <a:t>어게인</a:t>
            </a:r>
            <a:r>
              <a:rPr lang="ko-KR" altLang="en-US" dirty="0">
                <a:latin typeface="+mj-lt"/>
              </a:rPr>
              <a:t> 결성  </a:t>
            </a:r>
            <a:endParaRPr lang="en-US" altLang="ko-KR" dirty="0">
              <a:latin typeface="+mj-lt"/>
            </a:endParaRPr>
          </a:p>
          <a:p>
            <a:r>
              <a:rPr lang="en-US" altLang="ko-KR" dirty="0">
                <a:latin typeface="+mj-lt"/>
              </a:rPr>
              <a:t>-</a:t>
            </a:r>
            <a:r>
              <a:rPr lang="ko-KR" altLang="en-US" dirty="0">
                <a:latin typeface="+mj-lt"/>
              </a:rPr>
              <a:t>조원 단합 </a:t>
            </a:r>
            <a:endParaRPr lang="en-US" altLang="ko-KR" dirty="0">
              <a:latin typeface="+mj-lt"/>
            </a:endParaRPr>
          </a:p>
          <a:p>
            <a:r>
              <a:rPr lang="en-US" altLang="ko-KR" dirty="0">
                <a:latin typeface="+mj-lt"/>
              </a:rPr>
              <a:t>-</a:t>
            </a:r>
            <a:r>
              <a:rPr lang="ko-KR" altLang="en-US" dirty="0">
                <a:latin typeface="+mj-lt"/>
              </a:rPr>
              <a:t>프로젝트 주제 선정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CDD7F6E-4960-4E0E-A0E7-693AD1BF7C04}"/>
              </a:ext>
            </a:extLst>
          </p:cNvPr>
          <p:cNvSpPr txBox="1"/>
          <p:nvPr/>
        </p:nvSpPr>
        <p:spPr>
          <a:xfrm>
            <a:off x="2666424" y="900866"/>
            <a:ext cx="2446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[2</a:t>
            </a:r>
            <a:r>
              <a:rPr lang="ko-KR" altLang="en-US" b="1" dirty="0"/>
              <a:t>주차</a:t>
            </a:r>
            <a:r>
              <a:rPr lang="en-US" altLang="ko-KR" b="1" dirty="0"/>
              <a:t>] </a:t>
            </a:r>
          </a:p>
          <a:p>
            <a:r>
              <a:rPr lang="en-US" altLang="ko-KR" dirty="0"/>
              <a:t>-</a:t>
            </a:r>
            <a:r>
              <a:rPr lang="ko-KR" altLang="en-US" dirty="0"/>
              <a:t>역할 분담 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프로젝트 계획 구성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2CC0D33-DDCA-4FB4-BEF3-C4D3A17ACE60}"/>
              </a:ext>
            </a:extLst>
          </p:cNvPr>
          <p:cNvSpPr txBox="1"/>
          <p:nvPr/>
        </p:nvSpPr>
        <p:spPr>
          <a:xfrm>
            <a:off x="6658605" y="2700865"/>
            <a:ext cx="2446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[3</a:t>
            </a:r>
            <a:r>
              <a:rPr lang="ko-KR" altLang="en-US" b="1" dirty="0"/>
              <a:t>주차</a:t>
            </a:r>
            <a:r>
              <a:rPr lang="en-US" altLang="ko-KR" b="1" dirty="0"/>
              <a:t>] </a:t>
            </a:r>
          </a:p>
          <a:p>
            <a:r>
              <a:rPr lang="en-US" altLang="ko-KR" dirty="0"/>
              <a:t>-</a:t>
            </a:r>
            <a:r>
              <a:rPr lang="ko-KR" altLang="en-US" dirty="0" err="1"/>
              <a:t>깃허브</a:t>
            </a:r>
            <a:r>
              <a:rPr lang="ko-KR" altLang="en-US" dirty="0"/>
              <a:t> 가입 및 생성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 err="1"/>
              <a:t>빛번짐</a:t>
            </a:r>
            <a:r>
              <a:rPr lang="ko-KR" altLang="en-US" dirty="0"/>
              <a:t> 데이터 조사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238085-CFE4-4117-A558-D284A78DCDE3}"/>
              </a:ext>
            </a:extLst>
          </p:cNvPr>
          <p:cNvSpPr txBox="1"/>
          <p:nvPr/>
        </p:nvSpPr>
        <p:spPr>
          <a:xfrm>
            <a:off x="9943763" y="1154152"/>
            <a:ext cx="2446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[4</a:t>
            </a:r>
            <a:r>
              <a:rPr lang="ko-KR" altLang="en-US" b="1" dirty="0"/>
              <a:t>주차</a:t>
            </a:r>
            <a:r>
              <a:rPr lang="en-US" altLang="ko-KR" b="1" dirty="0"/>
              <a:t>] </a:t>
            </a:r>
          </a:p>
          <a:p>
            <a:r>
              <a:rPr lang="en-US" altLang="ko-KR" dirty="0"/>
              <a:t>-</a:t>
            </a:r>
            <a:r>
              <a:rPr lang="ko-KR" altLang="en-US" dirty="0" err="1"/>
              <a:t>빛번짐</a:t>
            </a:r>
            <a:r>
              <a:rPr lang="ko-KR" altLang="en-US" dirty="0"/>
              <a:t> 데이터 처리</a:t>
            </a:r>
            <a:endParaRPr lang="en-US" altLang="ko-KR" dirty="0"/>
          </a:p>
        </p:txBody>
      </p:sp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D50D01D6-E4D6-4F0E-ACE4-782DC7065CCB}"/>
              </a:ext>
            </a:extLst>
          </p:cNvPr>
          <p:cNvSpPr/>
          <p:nvPr/>
        </p:nvSpPr>
        <p:spPr>
          <a:xfrm>
            <a:off x="231536" y="4643169"/>
            <a:ext cx="11865598" cy="520872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34B8B79-73E7-4E38-9D13-50FB783883AC}"/>
              </a:ext>
            </a:extLst>
          </p:cNvPr>
          <p:cNvSpPr/>
          <p:nvPr/>
        </p:nvSpPr>
        <p:spPr>
          <a:xfrm>
            <a:off x="658897" y="4511530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3A9AF86-060F-4CAB-9D8E-4168BBF2E2DC}"/>
              </a:ext>
            </a:extLst>
          </p:cNvPr>
          <p:cNvSpPr/>
          <p:nvPr/>
        </p:nvSpPr>
        <p:spPr>
          <a:xfrm>
            <a:off x="11465709" y="4511530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C7C4B19-5400-48EE-AABB-63757F4DAD5D}"/>
              </a:ext>
            </a:extLst>
          </p:cNvPr>
          <p:cNvSpPr/>
          <p:nvPr/>
        </p:nvSpPr>
        <p:spPr>
          <a:xfrm>
            <a:off x="3875257" y="4520545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6B53B02-2FA4-41B7-84A2-5EB545C6B7EF}"/>
              </a:ext>
            </a:extLst>
          </p:cNvPr>
          <p:cNvSpPr/>
          <p:nvPr/>
        </p:nvSpPr>
        <p:spPr>
          <a:xfrm>
            <a:off x="7363466" y="4520545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69BE02-F4BB-48C7-B6F4-181663F7BC05}"/>
              </a:ext>
            </a:extLst>
          </p:cNvPr>
          <p:cNvSpPr txBox="1"/>
          <p:nvPr/>
        </p:nvSpPr>
        <p:spPr>
          <a:xfrm>
            <a:off x="231536" y="5376399"/>
            <a:ext cx="2446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[5</a:t>
            </a:r>
            <a:r>
              <a:rPr lang="ko-KR" altLang="en-US" b="1" dirty="0"/>
              <a:t>주차</a:t>
            </a:r>
            <a:r>
              <a:rPr lang="en-US" altLang="ko-KR" b="1" dirty="0"/>
              <a:t>]</a:t>
            </a:r>
          </a:p>
          <a:p>
            <a:r>
              <a:rPr lang="en-US" altLang="ko-KR" dirty="0"/>
              <a:t>-</a:t>
            </a:r>
            <a:r>
              <a:rPr lang="ko-KR" altLang="en-US" dirty="0" err="1"/>
              <a:t>빛번짐</a:t>
            </a:r>
            <a:r>
              <a:rPr lang="ko-KR" altLang="en-US" dirty="0"/>
              <a:t> 모델 구상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D511CC1-1E7E-4CC4-A82E-CC75D45F7F63}"/>
              </a:ext>
            </a:extLst>
          </p:cNvPr>
          <p:cNvSpPr txBox="1"/>
          <p:nvPr/>
        </p:nvSpPr>
        <p:spPr>
          <a:xfrm>
            <a:off x="2968680" y="3721096"/>
            <a:ext cx="2446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[6</a:t>
            </a:r>
            <a:r>
              <a:rPr lang="ko-KR" altLang="en-US" b="1" dirty="0"/>
              <a:t>주차</a:t>
            </a:r>
            <a:r>
              <a:rPr lang="en-US" altLang="ko-KR" b="1" dirty="0"/>
              <a:t>]</a:t>
            </a:r>
          </a:p>
          <a:p>
            <a:r>
              <a:rPr lang="en-US" altLang="ko-KR" dirty="0"/>
              <a:t>-</a:t>
            </a:r>
            <a:r>
              <a:rPr lang="ko-KR" altLang="en-US" dirty="0" err="1"/>
              <a:t>빛번짐</a:t>
            </a:r>
            <a:r>
              <a:rPr lang="ko-KR" altLang="en-US" dirty="0"/>
              <a:t> 모델 구현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BED3F8A-C54F-4EFB-AB4A-9A7D38B83BAB}"/>
              </a:ext>
            </a:extLst>
          </p:cNvPr>
          <p:cNvSpPr txBox="1"/>
          <p:nvPr/>
        </p:nvSpPr>
        <p:spPr>
          <a:xfrm>
            <a:off x="6258655" y="5376399"/>
            <a:ext cx="2446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[7</a:t>
            </a:r>
            <a:r>
              <a:rPr lang="ko-KR" altLang="en-US" b="1" dirty="0"/>
              <a:t>주차</a:t>
            </a:r>
            <a:r>
              <a:rPr lang="en-US" altLang="ko-KR" b="1" dirty="0"/>
              <a:t>]</a:t>
            </a:r>
          </a:p>
          <a:p>
            <a:r>
              <a:rPr lang="en-US" altLang="ko-KR" dirty="0"/>
              <a:t>-</a:t>
            </a:r>
            <a:r>
              <a:rPr lang="ko-KR" altLang="en-US" dirty="0"/>
              <a:t>전이학습모델을 이용한 학습 및 결과 확인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D2FBBB1-C4B0-4E37-846B-8B4F0F70C32E}"/>
              </a:ext>
            </a:extLst>
          </p:cNvPr>
          <p:cNvSpPr txBox="1"/>
          <p:nvPr/>
        </p:nvSpPr>
        <p:spPr>
          <a:xfrm>
            <a:off x="9957481" y="3763915"/>
            <a:ext cx="2446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[8</a:t>
            </a:r>
            <a:r>
              <a:rPr lang="ko-KR" altLang="en-US" b="1" dirty="0"/>
              <a:t>주차</a:t>
            </a:r>
            <a:r>
              <a:rPr lang="en-US" altLang="ko-KR" b="1" dirty="0"/>
              <a:t>] </a:t>
            </a:r>
          </a:p>
          <a:p>
            <a:r>
              <a:rPr lang="en-US" altLang="ko-KR" b="1" dirty="0"/>
              <a:t>-</a:t>
            </a:r>
            <a:r>
              <a:rPr lang="ko-KR" altLang="en-US" dirty="0"/>
              <a:t>중간 보고서 작성 및 중간발표 준비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385CD7-DEC7-4525-B621-D20B516DD8D9}"/>
              </a:ext>
            </a:extLst>
          </p:cNvPr>
          <p:cNvSpPr/>
          <p:nvPr/>
        </p:nvSpPr>
        <p:spPr>
          <a:xfrm>
            <a:off x="231536" y="2075935"/>
            <a:ext cx="11865598" cy="253241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4F8955-FC23-48C0-BB64-69BEB1B8AAF3}"/>
              </a:ext>
            </a:extLst>
          </p:cNvPr>
          <p:cNvSpPr/>
          <p:nvPr/>
        </p:nvSpPr>
        <p:spPr>
          <a:xfrm>
            <a:off x="658897" y="1849007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C18369F-F523-4C53-99C8-D30B32EDED35}"/>
              </a:ext>
            </a:extLst>
          </p:cNvPr>
          <p:cNvSpPr/>
          <p:nvPr/>
        </p:nvSpPr>
        <p:spPr>
          <a:xfrm>
            <a:off x="11465709" y="1849007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6C2AF82-7F2E-43ED-95CB-7F39814D4B2D}"/>
              </a:ext>
            </a:extLst>
          </p:cNvPr>
          <p:cNvSpPr/>
          <p:nvPr/>
        </p:nvSpPr>
        <p:spPr>
          <a:xfrm>
            <a:off x="3875257" y="1845093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340DBF2-C77A-4D3D-B42F-0C471AC27F64}"/>
              </a:ext>
            </a:extLst>
          </p:cNvPr>
          <p:cNvSpPr/>
          <p:nvPr/>
        </p:nvSpPr>
        <p:spPr>
          <a:xfrm>
            <a:off x="7363466" y="1858022"/>
            <a:ext cx="135924" cy="7661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5904135-A344-43D2-B5FB-38E62F5783F8}"/>
              </a:ext>
            </a:extLst>
          </p:cNvPr>
          <p:cNvSpPr txBox="1"/>
          <p:nvPr/>
        </p:nvSpPr>
        <p:spPr>
          <a:xfrm>
            <a:off x="7881924" y="95358"/>
            <a:ext cx="44237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깃허브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en-US" altLang="ko-KR" sz="1200" b="0" i="0" u="sng" spc="0" dirty="0">
                <a:solidFill>
                  <a:srgbClr val="0000FF"/>
                </a:solidFill>
                <a:effectLst/>
                <a:latin typeface="새굴림" panose="02030600000101010101" pitchFamily="18" charset="-127"/>
                <a:ea typeface="malgun gothic" panose="020B0503020000020004" pitchFamily="50" charset="-127"/>
                <a:hlinkClick r:id="rId2"/>
              </a:rPr>
              <a:t>https://github.com/CJchanghwan/seventeenagain</a:t>
            </a:r>
            <a:endParaRPr lang="ko-KR" altLang="en-US" sz="1200" dirty="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763602D0-6E3F-4E4B-941E-EE681ADCA637}"/>
              </a:ext>
            </a:extLst>
          </p:cNvPr>
          <p:cNvSpPr/>
          <p:nvPr/>
        </p:nvSpPr>
        <p:spPr>
          <a:xfrm>
            <a:off x="9105243" y="3348150"/>
            <a:ext cx="3145383" cy="165109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6E7F3D49-C601-4CF8-A98A-7A694588F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16" y="1035895"/>
            <a:ext cx="2073876" cy="715130"/>
          </a:xfrm>
          <a:prstGeom prst="rect">
            <a:avLst/>
          </a:prstGeom>
        </p:spPr>
      </p:pic>
      <p:pic>
        <p:nvPicPr>
          <p:cNvPr id="57" name="그래픽 56" descr="프레젠테이션 막대형 차트 윤곽선">
            <a:extLst>
              <a:ext uri="{FF2B5EF4-FFF2-40B4-BE49-F238E27FC236}">
                <a16:creationId xmlns:a16="http://schemas.microsoft.com/office/drawing/2014/main" id="{61A6323A-3B94-4227-AEB9-C40EF0A1E0A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58118" y="852992"/>
            <a:ext cx="914400" cy="914400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2B09FBD0-196F-4BD5-BD4C-E6D43BD628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5508" y="464636"/>
            <a:ext cx="1497074" cy="149587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FB2A8D66-D4B0-4878-A49D-76977F4330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141" y="2363434"/>
            <a:ext cx="1655957" cy="482387"/>
          </a:xfrm>
          <a:prstGeom prst="rect">
            <a:avLst/>
          </a:prstGeom>
        </p:spPr>
      </p:pic>
      <p:pic>
        <p:nvPicPr>
          <p:cNvPr id="66" name="그래픽 65" descr="인공 지능 윤곽선">
            <a:extLst>
              <a:ext uri="{FF2B5EF4-FFF2-40B4-BE49-F238E27FC236}">
                <a16:creationId xmlns:a16="http://schemas.microsoft.com/office/drawing/2014/main" id="{536ACF25-47E0-4B30-A503-2779818021CF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5627" y="3811541"/>
            <a:ext cx="914400" cy="914400"/>
          </a:xfrm>
          <a:prstGeom prst="rect">
            <a:avLst/>
          </a:prstGeom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88531748-5896-4931-A398-7709EE72E77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6034" y="5409934"/>
            <a:ext cx="3174369" cy="1087165"/>
          </a:xfrm>
          <a:prstGeom prst="rect">
            <a:avLst/>
          </a:prstGeom>
        </p:spPr>
      </p:pic>
      <p:pic>
        <p:nvPicPr>
          <p:cNvPr id="70" name="그래픽 69" descr="문서 단색으로 채워진">
            <a:extLst>
              <a:ext uri="{FF2B5EF4-FFF2-40B4-BE49-F238E27FC236}">
                <a16:creationId xmlns:a16="http://schemas.microsoft.com/office/drawing/2014/main" id="{32748F21-C57E-472F-B4FE-B62B660589C3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549622" y="5137513"/>
            <a:ext cx="914400" cy="914400"/>
          </a:xfrm>
          <a:prstGeom prst="rect">
            <a:avLst/>
          </a:prstGeom>
        </p:spPr>
      </p:pic>
      <p:pic>
        <p:nvPicPr>
          <p:cNvPr id="73" name="그래픽 72" descr="인공 지능 단색으로 채워진">
            <a:extLst>
              <a:ext uri="{FF2B5EF4-FFF2-40B4-BE49-F238E27FC236}">
                <a16:creationId xmlns:a16="http://schemas.microsoft.com/office/drawing/2014/main" id="{6386AFA8-59A0-45AE-BF9C-F90BCFCB7D14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413040" y="384924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2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4A7881D-9D28-48CF-92F7-2AEDA4418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53BE-CAA7-4CE4-B8A8-A4226E0EE483}" type="slidenum">
              <a:rPr lang="ko-KR" altLang="en-US" smtClean="0"/>
              <a:t>4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27283CB-7520-4960-A014-B779AFC787AB}"/>
              </a:ext>
            </a:extLst>
          </p:cNvPr>
          <p:cNvGrpSpPr/>
          <p:nvPr/>
        </p:nvGrpSpPr>
        <p:grpSpPr>
          <a:xfrm>
            <a:off x="2478150" y="453847"/>
            <a:ext cx="1720831" cy="1951879"/>
            <a:chOff x="2029073" y="528342"/>
            <a:chExt cx="2335170" cy="2648703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2E9579B-A776-454A-9327-3329E93819B5}"/>
                </a:ext>
              </a:extLst>
            </p:cNvPr>
            <p:cNvSpPr/>
            <p:nvPr/>
          </p:nvSpPr>
          <p:spPr>
            <a:xfrm>
              <a:off x="2170564" y="983366"/>
              <a:ext cx="2193679" cy="2193679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E7252C2-C72A-475D-9076-F0E96B09A0B4}"/>
                </a:ext>
              </a:extLst>
            </p:cNvPr>
            <p:cNvSpPr/>
            <p:nvPr/>
          </p:nvSpPr>
          <p:spPr>
            <a:xfrm>
              <a:off x="2029074" y="834137"/>
              <a:ext cx="2193679" cy="219367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4401F7F-8E6F-4989-9621-E19C7CFAE876}"/>
                </a:ext>
              </a:extLst>
            </p:cNvPr>
            <p:cNvSpPr/>
            <p:nvPr/>
          </p:nvSpPr>
          <p:spPr>
            <a:xfrm>
              <a:off x="2029073" y="528342"/>
              <a:ext cx="2193679" cy="118767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401D7C8-C289-4D61-BB4E-6053537D00CE}"/>
              </a:ext>
            </a:extLst>
          </p:cNvPr>
          <p:cNvGrpSpPr/>
          <p:nvPr/>
        </p:nvGrpSpPr>
        <p:grpSpPr>
          <a:xfrm>
            <a:off x="6877509" y="453847"/>
            <a:ext cx="1720831" cy="1951879"/>
            <a:chOff x="5733481" y="200225"/>
            <a:chExt cx="1720831" cy="1951879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DEFB15F-5BC6-4B9B-BEE3-F0D80B8DE8AF}"/>
                </a:ext>
              </a:extLst>
            </p:cNvPr>
            <p:cNvSpPr/>
            <p:nvPr/>
          </p:nvSpPr>
          <p:spPr>
            <a:xfrm>
              <a:off x="5837748" y="535541"/>
              <a:ext cx="1616564" cy="1616563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0CAB404-2DDB-4447-92EF-002549991986}"/>
                </a:ext>
              </a:extLst>
            </p:cNvPr>
            <p:cNvSpPr/>
            <p:nvPr/>
          </p:nvSpPr>
          <p:spPr>
            <a:xfrm>
              <a:off x="5733482" y="425571"/>
              <a:ext cx="1616564" cy="16165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E06D149-7291-47B4-B103-58FE30A0B30E}"/>
                </a:ext>
              </a:extLst>
            </p:cNvPr>
            <p:cNvSpPr/>
            <p:nvPr/>
          </p:nvSpPr>
          <p:spPr>
            <a:xfrm>
              <a:off x="5733481" y="200225"/>
              <a:ext cx="1616564" cy="87522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F8A6C4C-E717-473F-A392-1922BB630EE2}"/>
              </a:ext>
            </a:extLst>
          </p:cNvPr>
          <p:cNvGrpSpPr/>
          <p:nvPr/>
        </p:nvGrpSpPr>
        <p:grpSpPr>
          <a:xfrm>
            <a:off x="8379145" y="2827227"/>
            <a:ext cx="1720831" cy="1951879"/>
            <a:chOff x="2029073" y="528342"/>
            <a:chExt cx="2335170" cy="264870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B69131D-20B7-4A48-B74C-C9E29C6F1431}"/>
                </a:ext>
              </a:extLst>
            </p:cNvPr>
            <p:cNvSpPr/>
            <p:nvPr/>
          </p:nvSpPr>
          <p:spPr>
            <a:xfrm>
              <a:off x="2170564" y="983366"/>
              <a:ext cx="2193679" cy="2193679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E3FC377-845D-4E35-8905-6614A910C7CA}"/>
                </a:ext>
              </a:extLst>
            </p:cNvPr>
            <p:cNvSpPr/>
            <p:nvPr/>
          </p:nvSpPr>
          <p:spPr>
            <a:xfrm>
              <a:off x="2029074" y="834137"/>
              <a:ext cx="2193679" cy="219367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3B686D3-F755-4B33-8E20-25DAF038968C}"/>
                </a:ext>
              </a:extLst>
            </p:cNvPr>
            <p:cNvSpPr/>
            <p:nvPr/>
          </p:nvSpPr>
          <p:spPr>
            <a:xfrm>
              <a:off x="2029073" y="528342"/>
              <a:ext cx="2193679" cy="118767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988280F-F49E-4507-BA8C-D8E23DC0F2F0}"/>
              </a:ext>
            </a:extLst>
          </p:cNvPr>
          <p:cNvGrpSpPr/>
          <p:nvPr/>
        </p:nvGrpSpPr>
        <p:grpSpPr>
          <a:xfrm>
            <a:off x="1264899" y="2878949"/>
            <a:ext cx="1720831" cy="1951879"/>
            <a:chOff x="2029073" y="528342"/>
            <a:chExt cx="2335170" cy="2648703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F849B0C-84D9-4BB9-A5FC-0DA876B5CE8A}"/>
                </a:ext>
              </a:extLst>
            </p:cNvPr>
            <p:cNvSpPr/>
            <p:nvPr/>
          </p:nvSpPr>
          <p:spPr>
            <a:xfrm>
              <a:off x="2170564" y="983366"/>
              <a:ext cx="2193679" cy="2193679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AE20381-9C17-414B-BBEB-205AE0A0CE72}"/>
                </a:ext>
              </a:extLst>
            </p:cNvPr>
            <p:cNvSpPr/>
            <p:nvPr/>
          </p:nvSpPr>
          <p:spPr>
            <a:xfrm>
              <a:off x="2029074" y="834137"/>
              <a:ext cx="2193679" cy="219367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F478889-D9CC-4AFB-B96A-394AEF04CAD3}"/>
                </a:ext>
              </a:extLst>
            </p:cNvPr>
            <p:cNvSpPr/>
            <p:nvPr/>
          </p:nvSpPr>
          <p:spPr>
            <a:xfrm>
              <a:off x="2029073" y="528342"/>
              <a:ext cx="2193679" cy="118767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B6EBD3DF-2139-435B-9E12-E4D425E7BAFA}"/>
              </a:ext>
            </a:extLst>
          </p:cNvPr>
          <p:cNvGrpSpPr/>
          <p:nvPr/>
        </p:nvGrpSpPr>
        <p:grpSpPr>
          <a:xfrm>
            <a:off x="4852578" y="2876501"/>
            <a:ext cx="1720831" cy="1951879"/>
            <a:chOff x="2029073" y="528342"/>
            <a:chExt cx="2335170" cy="264870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A931870-95DE-4745-8078-1BE5B861F0D7}"/>
                </a:ext>
              </a:extLst>
            </p:cNvPr>
            <p:cNvSpPr/>
            <p:nvPr/>
          </p:nvSpPr>
          <p:spPr>
            <a:xfrm>
              <a:off x="2170564" y="983366"/>
              <a:ext cx="2193679" cy="2193679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6A2E965B-E76F-45B4-92EF-914E6D7B0F77}"/>
                </a:ext>
              </a:extLst>
            </p:cNvPr>
            <p:cNvSpPr/>
            <p:nvPr/>
          </p:nvSpPr>
          <p:spPr>
            <a:xfrm>
              <a:off x="2029074" y="834137"/>
              <a:ext cx="2193679" cy="219367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553B2AA-4B07-4C6C-AFD5-ABBCEDA4B425}"/>
                </a:ext>
              </a:extLst>
            </p:cNvPr>
            <p:cNvSpPr/>
            <p:nvPr/>
          </p:nvSpPr>
          <p:spPr>
            <a:xfrm>
              <a:off x="2029073" y="528342"/>
              <a:ext cx="2193679" cy="118767"/>
            </a:xfrm>
            <a:prstGeom prst="rect">
              <a:avLst/>
            </a:prstGeom>
            <a:solidFill>
              <a:schemeClr val="accent5"/>
            </a:solidFill>
            <a:ln>
              <a:noFill/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-1 w 914931"/>
                        <a:gd name="connsiteY0" fmla="*/ 195265 h 565183"/>
                        <a:gd name="connsiteX1" fmla="*/ 126436 w 914931"/>
                        <a:gd name="connsiteY1" fmla="*/ 141293 h 565183"/>
                        <a:gd name="connsiteX2" fmla="*/ 174735 w 914931"/>
                        <a:gd name="connsiteY2" fmla="*/ 53969 h 565183"/>
                        <a:gd name="connsiteX3" fmla="*/ 331023 w 914931"/>
                        <a:gd name="connsiteY3" fmla="*/ 53967 h 565183"/>
                        <a:gd name="connsiteX4" fmla="*/ 457466 w 914931"/>
                        <a:gd name="connsiteY4" fmla="*/ 0 h 565183"/>
                        <a:gd name="connsiteX5" fmla="*/ 583908 w 914931"/>
                        <a:gd name="connsiteY5" fmla="*/ 53967 h 565183"/>
                        <a:gd name="connsiteX6" fmla="*/ 740196 w 914931"/>
                        <a:gd name="connsiteY6" fmla="*/ 53969 h 565183"/>
                        <a:gd name="connsiteX7" fmla="*/ 788495 w 914931"/>
                        <a:gd name="connsiteY7" fmla="*/ 141293 h 565183"/>
                        <a:gd name="connsiteX8" fmla="*/ 914932 w 914931"/>
                        <a:gd name="connsiteY8" fmla="*/ 195265 h 565183"/>
                        <a:gd name="connsiteX9" fmla="*/ 866639 w 914931"/>
                        <a:gd name="connsiteY9" fmla="*/ 282592 h 565183"/>
                        <a:gd name="connsiteX10" fmla="*/ 914932 w 914931"/>
                        <a:gd name="connsiteY10" fmla="*/ 369918 h 565183"/>
                        <a:gd name="connsiteX11" fmla="*/ 788495 w 914931"/>
                        <a:gd name="connsiteY11" fmla="*/ 423890 h 565183"/>
                        <a:gd name="connsiteX12" fmla="*/ 740196 w 914931"/>
                        <a:gd name="connsiteY12" fmla="*/ 511214 h 565183"/>
                        <a:gd name="connsiteX13" fmla="*/ 583908 w 914931"/>
                        <a:gd name="connsiteY13" fmla="*/ 511216 h 565183"/>
                        <a:gd name="connsiteX14" fmla="*/ 457466 w 914931"/>
                        <a:gd name="connsiteY14" fmla="*/ 565183 h 565183"/>
                        <a:gd name="connsiteX15" fmla="*/ 331023 w 914931"/>
                        <a:gd name="connsiteY15" fmla="*/ 511216 h 565183"/>
                        <a:gd name="connsiteX16" fmla="*/ 174735 w 914931"/>
                        <a:gd name="connsiteY16" fmla="*/ 511214 h 565183"/>
                        <a:gd name="connsiteX17" fmla="*/ 126436 w 914931"/>
                        <a:gd name="connsiteY17" fmla="*/ 423890 h 565183"/>
                        <a:gd name="connsiteX18" fmla="*/ -1 w 914931"/>
                        <a:gd name="connsiteY18" fmla="*/ 369918 h 565183"/>
                        <a:gd name="connsiteX19" fmla="*/ 48292 w 914931"/>
                        <a:gd name="connsiteY19" fmla="*/ 282592 h 565183"/>
                        <a:gd name="connsiteX20" fmla="*/ -1 w 914931"/>
                        <a:gd name="connsiteY20" fmla="*/ 195265 h 565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14931" h="565183" fill="none" extrusionOk="0">
                          <a:moveTo>
                            <a:pt x="-1" y="195265"/>
                          </a:moveTo>
                          <a:cubicBezTo>
                            <a:pt x="45571" y="170774"/>
                            <a:pt x="77423" y="167487"/>
                            <a:pt x="126436" y="141293"/>
                          </a:cubicBezTo>
                          <a:cubicBezTo>
                            <a:pt x="134293" y="103715"/>
                            <a:pt x="159808" y="95954"/>
                            <a:pt x="174735" y="53969"/>
                          </a:cubicBezTo>
                          <a:cubicBezTo>
                            <a:pt x="226014" y="46366"/>
                            <a:pt x="295145" y="62163"/>
                            <a:pt x="331023" y="53967"/>
                          </a:cubicBezTo>
                          <a:cubicBezTo>
                            <a:pt x="383556" y="14943"/>
                            <a:pt x="426463" y="30996"/>
                            <a:pt x="457466" y="0"/>
                          </a:cubicBezTo>
                          <a:cubicBezTo>
                            <a:pt x="493165" y="-2248"/>
                            <a:pt x="521814" y="28109"/>
                            <a:pt x="583908" y="53967"/>
                          </a:cubicBezTo>
                          <a:cubicBezTo>
                            <a:pt x="615759" y="47925"/>
                            <a:pt x="698422" y="57416"/>
                            <a:pt x="740196" y="53969"/>
                          </a:cubicBezTo>
                          <a:cubicBezTo>
                            <a:pt x="769853" y="87546"/>
                            <a:pt x="771735" y="111336"/>
                            <a:pt x="788495" y="141293"/>
                          </a:cubicBezTo>
                          <a:cubicBezTo>
                            <a:pt x="856287" y="157456"/>
                            <a:pt x="875816" y="180947"/>
                            <a:pt x="914932" y="195265"/>
                          </a:cubicBezTo>
                          <a:cubicBezTo>
                            <a:pt x="896052" y="235019"/>
                            <a:pt x="879747" y="257775"/>
                            <a:pt x="866639" y="282592"/>
                          </a:cubicBezTo>
                          <a:cubicBezTo>
                            <a:pt x="888227" y="302974"/>
                            <a:pt x="898290" y="341395"/>
                            <a:pt x="914932" y="369918"/>
                          </a:cubicBezTo>
                          <a:cubicBezTo>
                            <a:pt x="882641" y="391486"/>
                            <a:pt x="841318" y="385990"/>
                            <a:pt x="788495" y="423890"/>
                          </a:cubicBezTo>
                          <a:cubicBezTo>
                            <a:pt x="781258" y="443257"/>
                            <a:pt x="752159" y="482695"/>
                            <a:pt x="740196" y="511214"/>
                          </a:cubicBezTo>
                          <a:cubicBezTo>
                            <a:pt x="703275" y="520883"/>
                            <a:pt x="622369" y="498167"/>
                            <a:pt x="583908" y="511216"/>
                          </a:cubicBezTo>
                          <a:cubicBezTo>
                            <a:pt x="550764" y="534581"/>
                            <a:pt x="515689" y="531476"/>
                            <a:pt x="457466" y="565183"/>
                          </a:cubicBezTo>
                          <a:cubicBezTo>
                            <a:pt x="419893" y="552806"/>
                            <a:pt x="360706" y="520674"/>
                            <a:pt x="331023" y="511216"/>
                          </a:cubicBezTo>
                          <a:cubicBezTo>
                            <a:pt x="272018" y="522295"/>
                            <a:pt x="231903" y="507921"/>
                            <a:pt x="174735" y="511214"/>
                          </a:cubicBezTo>
                          <a:cubicBezTo>
                            <a:pt x="160793" y="494025"/>
                            <a:pt x="147620" y="452593"/>
                            <a:pt x="126436" y="423890"/>
                          </a:cubicBezTo>
                          <a:cubicBezTo>
                            <a:pt x="66797" y="412803"/>
                            <a:pt x="51878" y="378646"/>
                            <a:pt x="-1" y="369918"/>
                          </a:cubicBezTo>
                          <a:cubicBezTo>
                            <a:pt x="4191" y="342024"/>
                            <a:pt x="44339" y="306917"/>
                            <a:pt x="48292" y="282592"/>
                          </a:cubicBezTo>
                          <a:cubicBezTo>
                            <a:pt x="26193" y="262872"/>
                            <a:pt x="26529" y="228004"/>
                            <a:pt x="-1" y="195265"/>
                          </a:cubicBezTo>
                          <a:close/>
                        </a:path>
                        <a:path w="914931" h="565183" stroke="0" extrusionOk="0">
                          <a:moveTo>
                            <a:pt x="-1" y="195265"/>
                          </a:moveTo>
                          <a:cubicBezTo>
                            <a:pt x="35716" y="178826"/>
                            <a:pt x="100289" y="160499"/>
                            <a:pt x="126436" y="141293"/>
                          </a:cubicBezTo>
                          <a:cubicBezTo>
                            <a:pt x="137734" y="118717"/>
                            <a:pt x="167100" y="82064"/>
                            <a:pt x="174735" y="53969"/>
                          </a:cubicBezTo>
                          <a:cubicBezTo>
                            <a:pt x="234215" y="37892"/>
                            <a:pt x="299252" y="65124"/>
                            <a:pt x="331023" y="53967"/>
                          </a:cubicBezTo>
                          <a:cubicBezTo>
                            <a:pt x="363210" y="28768"/>
                            <a:pt x="419043" y="28185"/>
                            <a:pt x="457466" y="0"/>
                          </a:cubicBezTo>
                          <a:cubicBezTo>
                            <a:pt x="507265" y="6550"/>
                            <a:pt x="550297" y="51518"/>
                            <a:pt x="583908" y="53967"/>
                          </a:cubicBezTo>
                          <a:cubicBezTo>
                            <a:pt x="638555" y="42147"/>
                            <a:pt x="684408" y="56414"/>
                            <a:pt x="740196" y="53969"/>
                          </a:cubicBezTo>
                          <a:cubicBezTo>
                            <a:pt x="772826" y="89003"/>
                            <a:pt x="769554" y="114136"/>
                            <a:pt x="788495" y="141293"/>
                          </a:cubicBezTo>
                          <a:cubicBezTo>
                            <a:pt x="837385" y="158044"/>
                            <a:pt x="862847" y="182035"/>
                            <a:pt x="914932" y="195265"/>
                          </a:cubicBezTo>
                          <a:cubicBezTo>
                            <a:pt x="914292" y="221134"/>
                            <a:pt x="889511" y="238801"/>
                            <a:pt x="866639" y="282592"/>
                          </a:cubicBezTo>
                          <a:cubicBezTo>
                            <a:pt x="899000" y="316838"/>
                            <a:pt x="886669" y="333150"/>
                            <a:pt x="914932" y="369918"/>
                          </a:cubicBezTo>
                          <a:cubicBezTo>
                            <a:pt x="883943" y="386797"/>
                            <a:pt x="823703" y="400837"/>
                            <a:pt x="788495" y="423890"/>
                          </a:cubicBezTo>
                          <a:cubicBezTo>
                            <a:pt x="775726" y="458632"/>
                            <a:pt x="752389" y="471956"/>
                            <a:pt x="740196" y="511214"/>
                          </a:cubicBezTo>
                          <a:cubicBezTo>
                            <a:pt x="708432" y="521546"/>
                            <a:pt x="660894" y="501388"/>
                            <a:pt x="583908" y="511216"/>
                          </a:cubicBezTo>
                          <a:cubicBezTo>
                            <a:pt x="562322" y="532766"/>
                            <a:pt x="513313" y="532809"/>
                            <a:pt x="457466" y="565183"/>
                          </a:cubicBezTo>
                          <a:cubicBezTo>
                            <a:pt x="398723" y="556228"/>
                            <a:pt x="373413" y="511589"/>
                            <a:pt x="331023" y="511216"/>
                          </a:cubicBezTo>
                          <a:cubicBezTo>
                            <a:pt x="274263" y="529683"/>
                            <a:pt x="237213" y="494331"/>
                            <a:pt x="174735" y="511214"/>
                          </a:cubicBezTo>
                          <a:cubicBezTo>
                            <a:pt x="154994" y="489118"/>
                            <a:pt x="138491" y="445262"/>
                            <a:pt x="126436" y="423890"/>
                          </a:cubicBezTo>
                          <a:cubicBezTo>
                            <a:pt x="65144" y="406619"/>
                            <a:pt x="46402" y="389621"/>
                            <a:pt x="-1" y="369918"/>
                          </a:cubicBezTo>
                          <a:cubicBezTo>
                            <a:pt x="15158" y="335772"/>
                            <a:pt x="42017" y="304821"/>
                            <a:pt x="48292" y="282592"/>
                          </a:cubicBezTo>
                          <a:cubicBezTo>
                            <a:pt x="27538" y="247841"/>
                            <a:pt x="13586" y="214851"/>
                            <a:pt x="-1" y="19526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F12B3FD-B81D-465B-B769-02D6D3660319}"/>
              </a:ext>
            </a:extLst>
          </p:cNvPr>
          <p:cNvSpPr txBox="1"/>
          <p:nvPr/>
        </p:nvSpPr>
        <p:spPr>
          <a:xfrm>
            <a:off x="4373072" y="760293"/>
            <a:ext cx="2400171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고창환</a:t>
            </a:r>
            <a:endParaRPr lang="en-US" altLang="ko-KR" dirty="0"/>
          </a:p>
          <a:p>
            <a:r>
              <a:rPr lang="ko-KR" altLang="en-US" sz="14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조장</a:t>
            </a:r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조원 역할 전체 검토 및 총괄</a:t>
            </a:r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100" dirty="0" err="1">
                <a:latin typeface="한컴 고딕" panose="02000500000000000000" pitchFamily="2" charset="-127"/>
                <a:ea typeface="한컴 고딕" panose="02000500000000000000" pitchFamily="2" charset="-127"/>
              </a:rPr>
              <a:t>깃허브</a:t>
            </a:r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 관리</a:t>
            </a:r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en-US" altLang="ko-KR" sz="1400" kern="0" spc="0" dirty="0">
              <a:solidFill>
                <a:srgbClr val="000000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wgosoo121@naver.com</a:t>
            </a:r>
          </a:p>
          <a:p>
            <a:endParaRPr lang="ko-KR" altLang="en-US" dirty="0"/>
          </a:p>
        </p:txBody>
      </p:sp>
      <p:pic>
        <p:nvPicPr>
          <p:cNvPr id="30" name="그림 29" descr="텍스트, 사람이(가) 표시된 사진&#10;&#10;자동 생성된 설명">
            <a:extLst>
              <a:ext uri="{FF2B5EF4-FFF2-40B4-BE49-F238E27FC236}">
                <a16:creationId xmlns:a16="http://schemas.microsoft.com/office/drawing/2014/main" id="{484BE5CE-C279-403D-BCC4-AC6A2E3419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7814" r="-985" b="16480"/>
          <a:stretch/>
        </p:blipFill>
        <p:spPr>
          <a:xfrm>
            <a:off x="6901979" y="679193"/>
            <a:ext cx="1617266" cy="1616562"/>
          </a:xfrm>
          <a:prstGeom prst="rect">
            <a:avLst/>
          </a:prstGeom>
        </p:spPr>
      </p:pic>
      <p:pic>
        <p:nvPicPr>
          <p:cNvPr id="31" name="그래픽 30" descr="봉투 단색으로 채워진">
            <a:hlinkClick r:id="rId4"/>
            <a:extLst>
              <a:ext uri="{FF2B5EF4-FFF2-40B4-BE49-F238E27FC236}">
                <a16:creationId xmlns:a16="http://schemas.microsoft.com/office/drawing/2014/main" id="{BAC39FAA-3CA1-4584-912D-49A44AE0609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453652" y="1999205"/>
            <a:ext cx="280662" cy="280662"/>
          </a:xfrm>
          <a:prstGeom prst="rect">
            <a:avLst/>
          </a:prstGeom>
        </p:spPr>
      </p:pic>
      <p:pic>
        <p:nvPicPr>
          <p:cNvPr id="35" name="그림 34" descr="사람, 실내, 의류이(가) 표시된 사진&#10;&#10;자동 생성된 설명">
            <a:extLst>
              <a:ext uri="{FF2B5EF4-FFF2-40B4-BE49-F238E27FC236}">
                <a16:creationId xmlns:a16="http://schemas.microsoft.com/office/drawing/2014/main" id="{69D0A309-BC94-416B-9E50-82A630F157B0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647" y="686309"/>
            <a:ext cx="1616400" cy="1616400"/>
          </a:xfrm>
          <a:prstGeom prst="rect">
            <a:avLst/>
          </a:prstGeom>
        </p:spPr>
      </p:pic>
      <p:pic>
        <p:nvPicPr>
          <p:cNvPr id="36" name="그림 35" descr="사람, 실내이(가) 표시된 사진&#10;&#10;자동 생성된 설명">
            <a:extLst>
              <a:ext uri="{FF2B5EF4-FFF2-40B4-BE49-F238E27FC236}">
                <a16:creationId xmlns:a16="http://schemas.microsoft.com/office/drawing/2014/main" id="{9E3CA3F5-1E46-4C8A-BA3E-34836277855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1" t="23094" r="27210" b="30273"/>
          <a:stretch/>
        </p:blipFill>
        <p:spPr>
          <a:xfrm>
            <a:off x="4852496" y="3101262"/>
            <a:ext cx="1616400" cy="1616400"/>
          </a:xfrm>
          <a:prstGeom prst="rect">
            <a:avLst/>
          </a:prstGeom>
        </p:spPr>
      </p:pic>
      <p:pic>
        <p:nvPicPr>
          <p:cNvPr id="37" name="그림 36" descr="사람, 벽, 실내, 여자이(가) 표시된 사진&#10;&#10;자동 생성된 설명">
            <a:extLst>
              <a:ext uri="{FF2B5EF4-FFF2-40B4-BE49-F238E27FC236}">
                <a16:creationId xmlns:a16="http://schemas.microsoft.com/office/drawing/2014/main" id="{9CEDB1CA-803D-4307-BF8B-A22CB81E763A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309" y="3052572"/>
            <a:ext cx="1616400" cy="1616400"/>
          </a:xfrm>
          <a:prstGeom prst="rect">
            <a:avLst/>
          </a:prstGeom>
        </p:spPr>
      </p:pic>
      <p:pic>
        <p:nvPicPr>
          <p:cNvPr id="38" name="그림 37" descr="사람, 실내, 바닥이(가) 표시된 사진&#10;&#10;자동 생성된 설명">
            <a:extLst>
              <a:ext uri="{FF2B5EF4-FFF2-40B4-BE49-F238E27FC236}">
                <a16:creationId xmlns:a16="http://schemas.microsoft.com/office/drawing/2014/main" id="{1D6997F1-C214-4B6B-94EA-2C85C9CCE1E1}"/>
              </a:ext>
            </a:extLst>
          </p:cNvPr>
          <p:cNvPicPr>
            <a:picLocks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5" r="3928"/>
          <a:stretch/>
        </p:blipFill>
        <p:spPr>
          <a:xfrm rot="5400000">
            <a:off x="1264981" y="3111248"/>
            <a:ext cx="1616400" cy="1616400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557D3EAE-E944-4635-A09C-706F425465B3}"/>
              </a:ext>
            </a:extLst>
          </p:cNvPr>
          <p:cNvSpPr/>
          <p:nvPr/>
        </p:nvSpPr>
        <p:spPr>
          <a:xfrm>
            <a:off x="0" y="259105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A6771CD-321C-4B04-B5C7-67B9E566FFA9}"/>
              </a:ext>
            </a:extLst>
          </p:cNvPr>
          <p:cNvSpPr txBox="1"/>
          <p:nvPr/>
        </p:nvSpPr>
        <p:spPr>
          <a:xfrm>
            <a:off x="265234" y="247227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조원 소개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D1240BC-E170-4C01-A643-CDC8130F732B}"/>
              </a:ext>
            </a:extLst>
          </p:cNvPr>
          <p:cNvSpPr txBox="1"/>
          <p:nvPr/>
        </p:nvSpPr>
        <p:spPr>
          <a:xfrm>
            <a:off x="8889076" y="674627"/>
            <a:ext cx="220765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김선영</a:t>
            </a:r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100" dirty="0" err="1">
                <a:latin typeface="한컴 고딕" panose="02000500000000000000" pitchFamily="2" charset="-127"/>
                <a:ea typeface="한컴 고딕" panose="02000500000000000000" pitchFamily="2" charset="-127"/>
              </a:rPr>
              <a:t>빛번짐</a:t>
            </a:r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 데이터 처리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파이썬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데이터수집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(Kaggle)</a:t>
            </a: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발표자료 정리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(ppt)</a:t>
            </a:r>
          </a:p>
          <a:p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kern="0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godfks7636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@naver.com</a:t>
            </a:r>
          </a:p>
          <a:p>
            <a:endParaRPr lang="ko-KR" altLang="en-US" dirty="0"/>
          </a:p>
        </p:txBody>
      </p:sp>
      <p:pic>
        <p:nvPicPr>
          <p:cNvPr id="45" name="그래픽 44" descr="봉투 단색으로 채워진">
            <a:hlinkClick r:id="rId4"/>
            <a:extLst>
              <a:ext uri="{FF2B5EF4-FFF2-40B4-BE49-F238E27FC236}">
                <a16:creationId xmlns:a16="http://schemas.microsoft.com/office/drawing/2014/main" id="{AB63D10C-4B37-4330-95D6-13C7FC6BC74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968171" y="1684161"/>
            <a:ext cx="280662" cy="280662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7471B16-CD2E-4ECF-B6BF-54DB1FDD2DEC}"/>
              </a:ext>
            </a:extLst>
          </p:cNvPr>
          <p:cNvSpPr txBox="1"/>
          <p:nvPr/>
        </p:nvSpPr>
        <p:spPr>
          <a:xfrm>
            <a:off x="1369166" y="4929634"/>
            <a:ext cx="2659702" cy="15850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김장섭</a:t>
            </a:r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프로젝트 관련 연구 조사</a:t>
            </a:r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및 모델 공동 개발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기본 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custom model)</a:t>
            </a:r>
          </a:p>
          <a:p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kern="0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kjs205404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@naver.com</a:t>
            </a:r>
          </a:p>
          <a:p>
            <a:endParaRPr lang="ko-KR" altLang="en-US" dirty="0"/>
          </a:p>
        </p:txBody>
      </p:sp>
      <p:pic>
        <p:nvPicPr>
          <p:cNvPr id="47" name="그래픽 46" descr="봉투 단색으로 채워진">
            <a:hlinkClick r:id="rId4"/>
            <a:extLst>
              <a:ext uri="{FF2B5EF4-FFF2-40B4-BE49-F238E27FC236}">
                <a16:creationId xmlns:a16="http://schemas.microsoft.com/office/drawing/2014/main" id="{4D68F7D2-DC53-445F-AB80-1CC506180BD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484869" y="5816703"/>
            <a:ext cx="280662" cy="280662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B55D8ED2-B446-4AD3-917E-8F7FA58F038C}"/>
              </a:ext>
            </a:extLst>
          </p:cNvPr>
          <p:cNvSpPr txBox="1"/>
          <p:nvPr/>
        </p:nvSpPr>
        <p:spPr>
          <a:xfrm>
            <a:off x="8343114" y="4828380"/>
            <a:ext cx="22236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이상은</a:t>
            </a:r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100" dirty="0" err="1">
                <a:latin typeface="한컴 고딕" panose="02000500000000000000" pitchFamily="2" charset="-127"/>
                <a:ea typeface="한컴 고딕" panose="02000500000000000000" pitchFamily="2" charset="-127"/>
              </a:rPr>
              <a:t>빛번짐</a:t>
            </a:r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 데이터 공동처리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파이썬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데이터수집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(DACON)</a:t>
            </a: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발표자료 정리</a:t>
            </a:r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(ppt)</a:t>
            </a:r>
          </a:p>
          <a:p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kern="0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dltkddms97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@naver.com</a:t>
            </a:r>
          </a:p>
          <a:p>
            <a:endParaRPr lang="ko-KR" altLang="en-US" dirty="0"/>
          </a:p>
        </p:txBody>
      </p:sp>
      <p:pic>
        <p:nvPicPr>
          <p:cNvPr id="49" name="그래픽 48" descr="봉투 단색으로 채워진">
            <a:hlinkClick r:id="rId4"/>
            <a:extLst>
              <a:ext uri="{FF2B5EF4-FFF2-40B4-BE49-F238E27FC236}">
                <a16:creationId xmlns:a16="http://schemas.microsoft.com/office/drawing/2014/main" id="{E8B1BAC6-96A2-4AA1-BC7C-0847AF6AA21B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385644" y="5809775"/>
            <a:ext cx="280662" cy="280662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F59DC9C2-AE17-488B-87BF-6F4CE2353ED4}"/>
              </a:ext>
            </a:extLst>
          </p:cNvPr>
          <p:cNvSpPr txBox="1"/>
          <p:nvPr/>
        </p:nvSpPr>
        <p:spPr>
          <a:xfrm>
            <a:off x="4817584" y="4854901"/>
            <a:ext cx="2127505" cy="19236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박경민</a:t>
            </a:r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en-US" altLang="ko-KR" sz="14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인공지능 신경망 조사</a:t>
            </a:r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및 적절한 신경망 선정 후 구현</a:t>
            </a:r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PYTORCH</a:t>
            </a:r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라이브러리를 이용한</a:t>
            </a:r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100" dirty="0">
                <a:latin typeface="한컴 고딕" panose="02000500000000000000" pitchFamily="2" charset="-127"/>
                <a:ea typeface="한컴 고딕" panose="02000500000000000000" pitchFamily="2" charset="-127"/>
              </a:rPr>
              <a:t>전이학습모델 학습</a:t>
            </a:r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en-US" altLang="ko-KR" sz="1100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kern="0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nelbo209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@naver.com</a:t>
            </a:r>
          </a:p>
          <a:p>
            <a:endParaRPr lang="ko-KR" altLang="en-US" dirty="0"/>
          </a:p>
        </p:txBody>
      </p:sp>
      <p:pic>
        <p:nvPicPr>
          <p:cNvPr id="51" name="그래픽 50" descr="봉투 단색으로 채워진">
            <a:hlinkClick r:id="rId4"/>
            <a:extLst>
              <a:ext uri="{FF2B5EF4-FFF2-40B4-BE49-F238E27FC236}">
                <a16:creationId xmlns:a16="http://schemas.microsoft.com/office/drawing/2014/main" id="{D26E3384-4BAF-494C-AB0E-10A5562C180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878850" y="6046827"/>
            <a:ext cx="280662" cy="28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688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1E5C4428-FA49-4A53-9535-73940029C330}"/>
              </a:ext>
            </a:extLst>
          </p:cNvPr>
          <p:cNvSpPr/>
          <p:nvPr/>
        </p:nvSpPr>
        <p:spPr>
          <a:xfrm>
            <a:off x="492724" y="398367"/>
            <a:ext cx="11362272" cy="5966287"/>
          </a:xfrm>
          <a:prstGeom prst="rect">
            <a:avLst/>
          </a:prstGeom>
          <a:noFill/>
          <a:ln w="31750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CAFFB5D-40B4-43A7-8460-53449491475F}"/>
              </a:ext>
            </a:extLst>
          </p:cNvPr>
          <p:cNvSpPr/>
          <p:nvPr/>
        </p:nvSpPr>
        <p:spPr>
          <a:xfrm>
            <a:off x="432762" y="64159"/>
            <a:ext cx="821888" cy="754434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70238C-A3A5-43D7-8655-7173FC9F06FE}"/>
              </a:ext>
            </a:extLst>
          </p:cNvPr>
          <p:cNvSpPr/>
          <p:nvPr/>
        </p:nvSpPr>
        <p:spPr>
          <a:xfrm>
            <a:off x="6974080" y="0"/>
            <a:ext cx="5217920" cy="6858000"/>
          </a:xfrm>
          <a:prstGeom prst="rect">
            <a:avLst/>
          </a:prstGeom>
          <a:solidFill>
            <a:schemeClr val="bg2"/>
          </a:solidFill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2F861C-A8A3-40FA-BCB9-38B1D5E402EB}"/>
              </a:ext>
            </a:extLst>
          </p:cNvPr>
          <p:cNvSpPr txBox="1"/>
          <p:nvPr/>
        </p:nvSpPr>
        <p:spPr>
          <a:xfrm>
            <a:off x="1678975" y="1033890"/>
            <a:ext cx="2239560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</a:t>
            </a:r>
            <a:r>
              <a:rPr lang="ko-KR" altLang="en-US" sz="2000" b="1" dirty="0"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교통사고 발생률</a:t>
            </a:r>
            <a:r>
              <a:rPr lang="en-US" altLang="ko-KR" sz="2000" b="1" dirty="0"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  <a:endParaRPr lang="ko-KR" altLang="en-US" sz="2000" b="1" dirty="0"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id="{661A4FA9-D227-4F75-88E5-20F7CB4572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7908330"/>
              </p:ext>
            </p:extLst>
          </p:nvPr>
        </p:nvGraphicFramePr>
        <p:xfrm>
          <a:off x="862128" y="1681525"/>
          <a:ext cx="6111089" cy="38201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3D64EA82-8090-477B-AC8F-A44C8062C34A}"/>
              </a:ext>
            </a:extLst>
          </p:cNvPr>
          <p:cNvSpPr txBox="1"/>
          <p:nvPr/>
        </p:nvSpPr>
        <p:spPr>
          <a:xfrm>
            <a:off x="4766620" y="1460534"/>
            <a:ext cx="2239560" cy="400110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한컴 고딕" panose="02000500000000000000" pitchFamily="2" charset="-127"/>
                <a:ea typeface="한컴 고딕" panose="02000500000000000000" pitchFamily="2" charset="-127"/>
              </a:rPr>
              <a:t>&lt;</a:t>
            </a:r>
            <a:r>
              <a:rPr lang="ko-KR" altLang="en-US" sz="2000" b="1" dirty="0">
                <a:latin typeface="한컴 고딕" panose="02000500000000000000" pitchFamily="2" charset="-127"/>
                <a:ea typeface="한컴 고딕" panose="02000500000000000000" pitchFamily="2" charset="-127"/>
              </a:rPr>
              <a:t>교통사고 사망률</a:t>
            </a:r>
            <a:r>
              <a:rPr lang="en-US" altLang="ko-KR" sz="2000" b="1" dirty="0"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  <a:endParaRPr lang="ko-KR" altLang="en-US" sz="2000" b="1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A72B45-42AD-443D-A4AB-4D0A6BDCF6AB}"/>
              </a:ext>
            </a:extLst>
          </p:cNvPr>
          <p:cNvSpPr txBox="1"/>
          <p:nvPr/>
        </p:nvSpPr>
        <p:spPr>
          <a:xfrm>
            <a:off x="2617242" y="2539626"/>
            <a:ext cx="855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야간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41.5%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517141-8BF9-4AEE-9F2C-BF3DD02752FF}"/>
              </a:ext>
            </a:extLst>
          </p:cNvPr>
          <p:cNvSpPr txBox="1"/>
          <p:nvPr/>
        </p:nvSpPr>
        <p:spPr>
          <a:xfrm>
            <a:off x="2112244" y="4018788"/>
            <a:ext cx="9328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주간</a:t>
            </a:r>
            <a:endParaRPr lang="en-US" altLang="ko-KR" b="1" dirty="0"/>
          </a:p>
          <a:p>
            <a:r>
              <a:rPr lang="en-US" altLang="ko-KR" b="1" dirty="0"/>
              <a:t>58.5%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EDF90D-701C-414F-B872-1D18324650C4}"/>
              </a:ext>
            </a:extLst>
          </p:cNvPr>
          <p:cNvSpPr txBox="1"/>
          <p:nvPr/>
        </p:nvSpPr>
        <p:spPr>
          <a:xfrm>
            <a:off x="5615145" y="3932872"/>
            <a:ext cx="750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주간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1.5%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D59394D-FBF7-4362-88DD-806CFDF3176B}"/>
              </a:ext>
            </a:extLst>
          </p:cNvPr>
          <p:cNvSpPr txBox="1"/>
          <p:nvPr/>
        </p:nvSpPr>
        <p:spPr>
          <a:xfrm>
            <a:off x="5667325" y="2687187"/>
            <a:ext cx="855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50800" dir="5400000" algn="ctr" rotWithShape="0">
                    <a:schemeClr val="tx1">
                      <a:lumMod val="50000"/>
                      <a:lumOff val="50000"/>
                    </a:schemeClr>
                  </a:outerShdw>
                </a:effectLst>
              </a:rPr>
              <a:t>야간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blurRad="50800" dist="50800" dir="5400000" algn="ctr" rotWithShape="0">
                  <a:schemeClr val="tx1">
                    <a:lumMod val="50000"/>
                    <a:lumOff val="50000"/>
                  </a:schemeClr>
                </a:outerShdw>
              </a:effectLst>
            </a:endParaRPr>
          </a:p>
          <a:p>
            <a:r>
              <a:rPr lang="en-US" altLang="ko-KR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50800" dir="5400000" algn="ctr" rotWithShape="0">
                    <a:schemeClr val="tx1">
                      <a:lumMod val="50000"/>
                      <a:lumOff val="50000"/>
                    </a:schemeClr>
                  </a:outerShdw>
                </a:effectLst>
              </a:rPr>
              <a:t>2.1%</a:t>
            </a:r>
            <a:endParaRPr lang="ko-KR" altLang="en-US" dirty="0">
              <a:ln w="6600">
                <a:solidFill>
                  <a:schemeClr val="tx1"/>
                </a:solidFill>
                <a:prstDash val="solid"/>
              </a:ln>
              <a:effectLst>
                <a:outerShdw blurRad="50800" dist="50800" dir="5400000" algn="ctr" rotWithShape="0">
                  <a:schemeClr val="tx1">
                    <a:lumMod val="50000"/>
                    <a:lumOff val="50000"/>
                  </a:schemeClr>
                </a:outerShdw>
              </a:effectLst>
            </a:endParaRPr>
          </a:p>
        </p:txBody>
      </p:sp>
      <p:pic>
        <p:nvPicPr>
          <p:cNvPr id="28" name="그래픽 27" descr="아래쪽 캐럿 단색으로 채워진">
            <a:extLst>
              <a:ext uri="{FF2B5EF4-FFF2-40B4-BE49-F238E27FC236}">
                <a16:creationId xmlns:a16="http://schemas.microsoft.com/office/drawing/2014/main" id="{AF6E2BF0-4FEB-45DF-B53F-8F708CB2399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 flipV="1">
            <a:off x="5458049" y="3223131"/>
            <a:ext cx="1065081" cy="8849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16C60398-31E7-481E-801E-F4D2CB51982A}"/>
              </a:ext>
            </a:extLst>
          </p:cNvPr>
          <p:cNvSpPr/>
          <p:nvPr/>
        </p:nvSpPr>
        <p:spPr>
          <a:xfrm>
            <a:off x="0" y="259105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A087B8-E712-4FA5-82FB-367397F01BAE}"/>
              </a:ext>
            </a:extLst>
          </p:cNvPr>
          <p:cNvSpPr txBox="1"/>
          <p:nvPr/>
        </p:nvSpPr>
        <p:spPr>
          <a:xfrm>
            <a:off x="265234" y="247227"/>
            <a:ext cx="85472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개발 동기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8583F7F-65FD-4100-9ECA-3BEEC62D17D1}"/>
              </a:ext>
            </a:extLst>
          </p:cNvPr>
          <p:cNvSpPr/>
          <p:nvPr/>
        </p:nvSpPr>
        <p:spPr>
          <a:xfrm>
            <a:off x="7262374" y="587016"/>
            <a:ext cx="4728384" cy="5272227"/>
          </a:xfrm>
          <a:prstGeom prst="rect">
            <a:avLst/>
          </a:prstGeom>
          <a:noFill/>
          <a:ln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-1 w 914931"/>
                      <a:gd name="connsiteY0" fmla="*/ 195265 h 565183"/>
                      <a:gd name="connsiteX1" fmla="*/ 126436 w 914931"/>
                      <a:gd name="connsiteY1" fmla="*/ 141293 h 565183"/>
                      <a:gd name="connsiteX2" fmla="*/ 174735 w 914931"/>
                      <a:gd name="connsiteY2" fmla="*/ 53969 h 565183"/>
                      <a:gd name="connsiteX3" fmla="*/ 331023 w 914931"/>
                      <a:gd name="connsiteY3" fmla="*/ 53967 h 565183"/>
                      <a:gd name="connsiteX4" fmla="*/ 457466 w 914931"/>
                      <a:gd name="connsiteY4" fmla="*/ 0 h 565183"/>
                      <a:gd name="connsiteX5" fmla="*/ 583908 w 914931"/>
                      <a:gd name="connsiteY5" fmla="*/ 53967 h 565183"/>
                      <a:gd name="connsiteX6" fmla="*/ 740196 w 914931"/>
                      <a:gd name="connsiteY6" fmla="*/ 53969 h 565183"/>
                      <a:gd name="connsiteX7" fmla="*/ 788495 w 914931"/>
                      <a:gd name="connsiteY7" fmla="*/ 141293 h 565183"/>
                      <a:gd name="connsiteX8" fmla="*/ 914932 w 914931"/>
                      <a:gd name="connsiteY8" fmla="*/ 195265 h 565183"/>
                      <a:gd name="connsiteX9" fmla="*/ 866639 w 914931"/>
                      <a:gd name="connsiteY9" fmla="*/ 282592 h 565183"/>
                      <a:gd name="connsiteX10" fmla="*/ 914932 w 914931"/>
                      <a:gd name="connsiteY10" fmla="*/ 369918 h 565183"/>
                      <a:gd name="connsiteX11" fmla="*/ 788495 w 914931"/>
                      <a:gd name="connsiteY11" fmla="*/ 423890 h 565183"/>
                      <a:gd name="connsiteX12" fmla="*/ 740196 w 914931"/>
                      <a:gd name="connsiteY12" fmla="*/ 511214 h 565183"/>
                      <a:gd name="connsiteX13" fmla="*/ 583908 w 914931"/>
                      <a:gd name="connsiteY13" fmla="*/ 511216 h 565183"/>
                      <a:gd name="connsiteX14" fmla="*/ 457466 w 914931"/>
                      <a:gd name="connsiteY14" fmla="*/ 565183 h 565183"/>
                      <a:gd name="connsiteX15" fmla="*/ 331023 w 914931"/>
                      <a:gd name="connsiteY15" fmla="*/ 511216 h 565183"/>
                      <a:gd name="connsiteX16" fmla="*/ 174735 w 914931"/>
                      <a:gd name="connsiteY16" fmla="*/ 511214 h 565183"/>
                      <a:gd name="connsiteX17" fmla="*/ 126436 w 914931"/>
                      <a:gd name="connsiteY17" fmla="*/ 423890 h 565183"/>
                      <a:gd name="connsiteX18" fmla="*/ -1 w 914931"/>
                      <a:gd name="connsiteY18" fmla="*/ 369918 h 565183"/>
                      <a:gd name="connsiteX19" fmla="*/ 48292 w 914931"/>
                      <a:gd name="connsiteY19" fmla="*/ 282592 h 565183"/>
                      <a:gd name="connsiteX20" fmla="*/ -1 w 914931"/>
                      <a:gd name="connsiteY20" fmla="*/ 195265 h 565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14931" h="565183" fill="none" extrusionOk="0">
                        <a:moveTo>
                          <a:pt x="-1" y="195265"/>
                        </a:moveTo>
                        <a:cubicBezTo>
                          <a:pt x="45571" y="170774"/>
                          <a:pt x="77423" y="167487"/>
                          <a:pt x="126436" y="141293"/>
                        </a:cubicBezTo>
                        <a:cubicBezTo>
                          <a:pt x="134293" y="103715"/>
                          <a:pt x="159808" y="95954"/>
                          <a:pt x="174735" y="53969"/>
                        </a:cubicBezTo>
                        <a:cubicBezTo>
                          <a:pt x="226014" y="46366"/>
                          <a:pt x="295145" y="62163"/>
                          <a:pt x="331023" y="53967"/>
                        </a:cubicBezTo>
                        <a:cubicBezTo>
                          <a:pt x="383556" y="14943"/>
                          <a:pt x="426463" y="30996"/>
                          <a:pt x="457466" y="0"/>
                        </a:cubicBezTo>
                        <a:cubicBezTo>
                          <a:pt x="493165" y="-2248"/>
                          <a:pt x="521814" y="28109"/>
                          <a:pt x="583908" y="53967"/>
                        </a:cubicBezTo>
                        <a:cubicBezTo>
                          <a:pt x="615759" y="47925"/>
                          <a:pt x="698422" y="57416"/>
                          <a:pt x="740196" y="53969"/>
                        </a:cubicBezTo>
                        <a:cubicBezTo>
                          <a:pt x="769853" y="87546"/>
                          <a:pt x="771735" y="111336"/>
                          <a:pt x="788495" y="141293"/>
                        </a:cubicBezTo>
                        <a:cubicBezTo>
                          <a:pt x="856287" y="157456"/>
                          <a:pt x="875816" y="180947"/>
                          <a:pt x="914932" y="195265"/>
                        </a:cubicBezTo>
                        <a:cubicBezTo>
                          <a:pt x="896052" y="235019"/>
                          <a:pt x="879747" y="257775"/>
                          <a:pt x="866639" y="282592"/>
                        </a:cubicBezTo>
                        <a:cubicBezTo>
                          <a:pt x="888227" y="302974"/>
                          <a:pt x="898290" y="341395"/>
                          <a:pt x="914932" y="369918"/>
                        </a:cubicBezTo>
                        <a:cubicBezTo>
                          <a:pt x="882641" y="391486"/>
                          <a:pt x="841318" y="385990"/>
                          <a:pt x="788495" y="423890"/>
                        </a:cubicBezTo>
                        <a:cubicBezTo>
                          <a:pt x="781258" y="443257"/>
                          <a:pt x="752159" y="482695"/>
                          <a:pt x="740196" y="511214"/>
                        </a:cubicBezTo>
                        <a:cubicBezTo>
                          <a:pt x="703275" y="520883"/>
                          <a:pt x="622369" y="498167"/>
                          <a:pt x="583908" y="511216"/>
                        </a:cubicBezTo>
                        <a:cubicBezTo>
                          <a:pt x="550764" y="534581"/>
                          <a:pt x="515689" y="531476"/>
                          <a:pt x="457466" y="565183"/>
                        </a:cubicBezTo>
                        <a:cubicBezTo>
                          <a:pt x="419893" y="552806"/>
                          <a:pt x="360706" y="520674"/>
                          <a:pt x="331023" y="511216"/>
                        </a:cubicBezTo>
                        <a:cubicBezTo>
                          <a:pt x="272018" y="522295"/>
                          <a:pt x="231903" y="507921"/>
                          <a:pt x="174735" y="511214"/>
                        </a:cubicBezTo>
                        <a:cubicBezTo>
                          <a:pt x="160793" y="494025"/>
                          <a:pt x="147620" y="452593"/>
                          <a:pt x="126436" y="423890"/>
                        </a:cubicBezTo>
                        <a:cubicBezTo>
                          <a:pt x="66797" y="412803"/>
                          <a:pt x="51878" y="378646"/>
                          <a:pt x="-1" y="369918"/>
                        </a:cubicBezTo>
                        <a:cubicBezTo>
                          <a:pt x="4191" y="342024"/>
                          <a:pt x="44339" y="306917"/>
                          <a:pt x="48292" y="282592"/>
                        </a:cubicBezTo>
                        <a:cubicBezTo>
                          <a:pt x="26193" y="262872"/>
                          <a:pt x="26529" y="228004"/>
                          <a:pt x="-1" y="195265"/>
                        </a:cubicBezTo>
                        <a:close/>
                      </a:path>
                      <a:path w="914931" h="565183" stroke="0" extrusionOk="0">
                        <a:moveTo>
                          <a:pt x="-1" y="195265"/>
                        </a:moveTo>
                        <a:cubicBezTo>
                          <a:pt x="35716" y="178826"/>
                          <a:pt x="100289" y="160499"/>
                          <a:pt x="126436" y="141293"/>
                        </a:cubicBezTo>
                        <a:cubicBezTo>
                          <a:pt x="137734" y="118717"/>
                          <a:pt x="167100" y="82064"/>
                          <a:pt x="174735" y="53969"/>
                        </a:cubicBezTo>
                        <a:cubicBezTo>
                          <a:pt x="234215" y="37892"/>
                          <a:pt x="299252" y="65124"/>
                          <a:pt x="331023" y="53967"/>
                        </a:cubicBezTo>
                        <a:cubicBezTo>
                          <a:pt x="363210" y="28768"/>
                          <a:pt x="419043" y="28185"/>
                          <a:pt x="457466" y="0"/>
                        </a:cubicBezTo>
                        <a:cubicBezTo>
                          <a:pt x="507265" y="6550"/>
                          <a:pt x="550297" y="51518"/>
                          <a:pt x="583908" y="53967"/>
                        </a:cubicBezTo>
                        <a:cubicBezTo>
                          <a:pt x="638555" y="42147"/>
                          <a:pt x="684408" y="56414"/>
                          <a:pt x="740196" y="53969"/>
                        </a:cubicBezTo>
                        <a:cubicBezTo>
                          <a:pt x="772826" y="89003"/>
                          <a:pt x="769554" y="114136"/>
                          <a:pt x="788495" y="141293"/>
                        </a:cubicBezTo>
                        <a:cubicBezTo>
                          <a:pt x="837385" y="158044"/>
                          <a:pt x="862847" y="182035"/>
                          <a:pt x="914932" y="195265"/>
                        </a:cubicBezTo>
                        <a:cubicBezTo>
                          <a:pt x="914292" y="221134"/>
                          <a:pt x="889511" y="238801"/>
                          <a:pt x="866639" y="282592"/>
                        </a:cubicBezTo>
                        <a:cubicBezTo>
                          <a:pt x="899000" y="316838"/>
                          <a:pt x="886669" y="333150"/>
                          <a:pt x="914932" y="369918"/>
                        </a:cubicBezTo>
                        <a:cubicBezTo>
                          <a:pt x="883943" y="386797"/>
                          <a:pt x="823703" y="400837"/>
                          <a:pt x="788495" y="423890"/>
                        </a:cubicBezTo>
                        <a:cubicBezTo>
                          <a:pt x="775726" y="458632"/>
                          <a:pt x="752389" y="471956"/>
                          <a:pt x="740196" y="511214"/>
                        </a:cubicBezTo>
                        <a:cubicBezTo>
                          <a:pt x="708432" y="521546"/>
                          <a:pt x="660894" y="501388"/>
                          <a:pt x="583908" y="511216"/>
                        </a:cubicBezTo>
                        <a:cubicBezTo>
                          <a:pt x="562322" y="532766"/>
                          <a:pt x="513313" y="532809"/>
                          <a:pt x="457466" y="565183"/>
                        </a:cubicBezTo>
                        <a:cubicBezTo>
                          <a:pt x="398723" y="556228"/>
                          <a:pt x="373413" y="511589"/>
                          <a:pt x="331023" y="511216"/>
                        </a:cubicBezTo>
                        <a:cubicBezTo>
                          <a:pt x="274263" y="529683"/>
                          <a:pt x="237213" y="494331"/>
                          <a:pt x="174735" y="511214"/>
                        </a:cubicBezTo>
                        <a:cubicBezTo>
                          <a:pt x="154994" y="489118"/>
                          <a:pt x="138491" y="445262"/>
                          <a:pt x="126436" y="423890"/>
                        </a:cubicBezTo>
                        <a:cubicBezTo>
                          <a:pt x="65144" y="406619"/>
                          <a:pt x="46402" y="389621"/>
                          <a:pt x="-1" y="369918"/>
                        </a:cubicBezTo>
                        <a:cubicBezTo>
                          <a:pt x="15158" y="335772"/>
                          <a:pt x="42017" y="304821"/>
                          <a:pt x="48292" y="282592"/>
                        </a:cubicBezTo>
                        <a:cubicBezTo>
                          <a:pt x="27538" y="247841"/>
                          <a:pt x="13586" y="214851"/>
                          <a:pt x="-1" y="19526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야간 교통사고 발생 수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(90,197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건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&lt; </a:t>
            </a:r>
          </a:p>
          <a:p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</a:t>
            </a:r>
            <a:r>
              <a:rPr lang="ko-KR" altLang="en-US" sz="1600" b="1" dirty="0">
                <a:solidFill>
                  <a:schemeClr val="accent6">
                    <a:lumMod val="50000"/>
                  </a:schemeClr>
                </a:solidFill>
              </a:rPr>
              <a:t>주간 교통사고 발생 수 </a:t>
            </a:r>
            <a:r>
              <a:rPr lang="en-US" altLang="ko-KR" sz="1600" b="1" dirty="0">
                <a:solidFill>
                  <a:schemeClr val="accent6">
                    <a:lumMod val="50000"/>
                  </a:schemeClr>
                </a:solidFill>
              </a:rPr>
              <a:t>(126,951</a:t>
            </a:r>
            <a:r>
              <a:rPr lang="ko-KR" altLang="en-US" sz="1600" b="1" dirty="0">
                <a:solidFill>
                  <a:schemeClr val="accent6">
                    <a:lumMod val="50000"/>
                  </a:schemeClr>
                </a:solidFill>
              </a:rPr>
              <a:t>건</a:t>
            </a:r>
            <a:r>
              <a:rPr lang="en-US" altLang="ko-KR" sz="16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ko-KR" altLang="en-US" sz="1600" b="1" dirty="0">
                <a:solidFill>
                  <a:schemeClr val="accent6">
                    <a:lumMod val="50000"/>
                  </a:schemeClr>
                </a:solidFill>
              </a:rPr>
              <a:t>야간 교통사고 사망률 </a:t>
            </a:r>
            <a:r>
              <a:rPr lang="en-US" altLang="ko-KR" sz="1600" b="1" dirty="0">
                <a:solidFill>
                  <a:schemeClr val="accent6">
                    <a:lumMod val="50000"/>
                  </a:schemeClr>
                </a:solidFill>
              </a:rPr>
              <a:t>(2.1%) 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&gt; </a:t>
            </a:r>
          </a:p>
          <a:p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주간 교통사고 사망률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(1.5%)</a:t>
            </a:r>
          </a:p>
          <a:p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▶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야간 교통사고 발생시 어둠으로 인해 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시야 확보가 어려워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사고 위험성이 더 커짐</a:t>
            </a:r>
          </a:p>
          <a:p>
            <a:pPr marL="285750" indent="-285750">
              <a:buFont typeface="맑은 고딕" panose="020B0503020000020004" pitchFamily="50" charset="-127"/>
              <a:buChar char="▶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야간 사고 처리 시에 블랙박스 영상이 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어두워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과실 판단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번호판 식별이 어려움</a:t>
            </a:r>
          </a:p>
          <a:p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⇒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위의 문제를 해결하고자 사고처리 시 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블랙박스 영상의 밝기를 전환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시켜 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사고처리를 원활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하게 할 수 있도록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도와줌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⇒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밝기 전환 시 빛 번짐으로 인한 화질 저하 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문제를 해결하고자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빛 번짐을 최소화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할 예정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EC464A-2C56-4672-9633-3AFFDECE24EB}"/>
              </a:ext>
            </a:extLst>
          </p:cNvPr>
          <p:cNvSpPr txBox="1"/>
          <p:nvPr/>
        </p:nvSpPr>
        <p:spPr>
          <a:xfrm>
            <a:off x="3364636" y="5948751"/>
            <a:ext cx="3607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출처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hlinkClick r:id="rId5"/>
              </a:rPr>
              <a:t>https://youtu.be/3_jGaO6CPP0?t=8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</a:endParaRPr>
          </a:p>
          <a:p>
            <a:endParaRPr lang="ko-KR" altLang="en-US" dirty="0"/>
          </a:p>
        </p:txBody>
      </p:sp>
      <p:sp>
        <p:nvSpPr>
          <p:cNvPr id="18" name="슬라이드 번호 개체 틀 1">
            <a:extLst>
              <a:ext uri="{FF2B5EF4-FFF2-40B4-BE49-F238E27FC236}">
                <a16:creationId xmlns:a16="http://schemas.microsoft.com/office/drawing/2014/main" id="{C81123B3-BCC4-4872-8A7D-76C9E54F9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5</a:t>
            </a:fld>
            <a:r>
              <a:rPr lang="en-US" altLang="ko-KR" dirty="0"/>
              <a:t>/27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1503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996AF7F-A5B5-4E76-93EC-535522EBBB98}"/>
              </a:ext>
            </a:extLst>
          </p:cNvPr>
          <p:cNvSpPr/>
          <p:nvPr/>
        </p:nvSpPr>
        <p:spPr>
          <a:xfrm>
            <a:off x="0" y="259105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AD45B4-17FA-4BC3-BD84-4B5CD8BA4851}"/>
              </a:ext>
            </a:extLst>
          </p:cNvPr>
          <p:cNvSpPr txBox="1"/>
          <p:nvPr/>
        </p:nvSpPr>
        <p:spPr>
          <a:xfrm>
            <a:off x="265234" y="247227"/>
            <a:ext cx="85472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관련 연구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17ABA972-AB71-4AAF-87EF-B245CD56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6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C508AD-EB42-4E2C-8ECA-F04670DA639D}"/>
              </a:ext>
            </a:extLst>
          </p:cNvPr>
          <p:cNvSpPr txBox="1"/>
          <p:nvPr/>
        </p:nvSpPr>
        <p:spPr>
          <a:xfrm>
            <a:off x="692594" y="1914739"/>
            <a:ext cx="11350157" cy="401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b="1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marR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marL="285750" marR="0" indent="-28575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2000" b="1" kern="0" dirty="0" err="1">
                <a:solidFill>
                  <a:srgbClr val="000000"/>
                </a:solidFill>
                <a:latin typeface="+mj-ea"/>
                <a:ea typeface="+mj-ea"/>
              </a:rPr>
              <a:t>딥러닝을</a:t>
            </a:r>
            <a:r>
              <a:rPr lang="ko-KR" altLang="en-US" sz="2000" b="1" kern="0" dirty="0">
                <a:solidFill>
                  <a:srgbClr val="000000"/>
                </a:solidFill>
                <a:latin typeface="+mj-ea"/>
                <a:ea typeface="+mj-ea"/>
              </a:rPr>
              <a:t> 사용하지 않은 기존 </a:t>
            </a:r>
            <a:r>
              <a:rPr lang="ko-KR" altLang="en-US" sz="2000" b="1" kern="0" dirty="0" err="1">
                <a:solidFill>
                  <a:srgbClr val="000000"/>
                </a:solidFill>
                <a:latin typeface="+mj-ea"/>
                <a:ea typeface="+mj-ea"/>
              </a:rPr>
              <a:t>빛번짐</a:t>
            </a:r>
            <a:r>
              <a:rPr lang="ko-KR" altLang="en-US" sz="2000" b="1" kern="0" dirty="0">
                <a:solidFill>
                  <a:srgbClr val="000000"/>
                </a:solidFill>
                <a:latin typeface="+mj-ea"/>
                <a:ea typeface="+mj-ea"/>
              </a:rPr>
              <a:t> 최소화 와 밤낮전환프로그램의 공통점</a:t>
            </a:r>
            <a:endParaRPr lang="ko-KR" altLang="en-US" sz="2000" b="1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marL="285750" marR="0" indent="-28575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두 문제의 공통점으로는 반도체 기술만으로는 기대하는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결괏값을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내기 어렵다는 공통점이 있음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</a:t>
            </a:r>
          </a:p>
          <a:p>
            <a:pPr marR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marL="285750" marR="0" indent="-28575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프로젝트 연구 방향</a:t>
            </a:r>
            <a:endParaRPr lang="en-US" altLang="ko-KR" sz="2000" b="1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marL="0" marR="0" indent="12700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-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딥러닝을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통해서 단지 필터링과 같은 효과를 입힌다는 개념이 아닌</a:t>
            </a:r>
            <a:r>
              <a:rPr lang="ko-KR" altLang="en-US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그에 대한 사진을 새로 만들어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낸다라는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개념으로 반도체 기술의 한계점에 대한 문제를 극복해 나가려고 함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endParaRPr lang="ko-KR" altLang="en-US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ACA660-2666-45CD-A16F-30D1E748B1DC}"/>
              </a:ext>
            </a:extLst>
          </p:cNvPr>
          <p:cNvSpPr txBox="1"/>
          <p:nvPr/>
        </p:nvSpPr>
        <p:spPr>
          <a:xfrm>
            <a:off x="490127" y="1057489"/>
            <a:ext cx="112117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자료 조사 결과 </a:t>
            </a:r>
            <a:r>
              <a:rPr lang="en-US" altLang="ko-KR" sz="2400" b="1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400" b="1" kern="0" spc="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빛번짐을</a:t>
            </a:r>
            <a:r>
              <a:rPr lang="ko-KR" altLang="en-US" sz="2400" b="1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최소화 시키거나 밤낮을 전환하는 포토샵 </a:t>
            </a:r>
            <a:r>
              <a:rPr lang="en-US" altLang="ko-KR" sz="2400" b="1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b="1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필터링 기술은 존재하나 </a:t>
            </a:r>
            <a:r>
              <a:rPr lang="ko-KR" altLang="en-US" sz="2400" b="1" kern="0" spc="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딥러닝을</a:t>
            </a:r>
            <a:r>
              <a:rPr lang="ko-KR" altLang="en-US" sz="2400" b="1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활용한 연구는 아직 진행되지 않는 것으로 파악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77111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6CB35D-1181-4B08-AC76-296E2EFF90BF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0A366-CB50-42F5-848A-AD38083514D4}"/>
              </a:ext>
            </a:extLst>
          </p:cNvPr>
          <p:cNvSpPr txBox="1"/>
          <p:nvPr/>
        </p:nvSpPr>
        <p:spPr>
          <a:xfrm>
            <a:off x="265233" y="233134"/>
            <a:ext cx="1634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블랙박스 밤낮 전환전체 시스템 구성도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03BF15-D64A-45E3-B066-5680F2C9B14F}"/>
              </a:ext>
            </a:extLst>
          </p:cNvPr>
          <p:cNvGrpSpPr/>
          <p:nvPr/>
        </p:nvGrpSpPr>
        <p:grpSpPr>
          <a:xfrm>
            <a:off x="468549" y="2356918"/>
            <a:ext cx="1723365" cy="1943715"/>
            <a:chOff x="136205" y="1173416"/>
            <a:chExt cx="1723365" cy="1943715"/>
          </a:xfrm>
        </p:grpSpPr>
        <p:pic>
          <p:nvPicPr>
            <p:cNvPr id="9" name="그래픽 8" descr="컴퓨터 단색으로 채워진">
              <a:extLst>
                <a:ext uri="{FF2B5EF4-FFF2-40B4-BE49-F238E27FC236}">
                  <a16:creationId xmlns:a16="http://schemas.microsoft.com/office/drawing/2014/main" id="{06FC9109-EC23-478E-96A0-50F55A5578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9200" y="1173416"/>
              <a:ext cx="1317374" cy="13173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85135C-E1C3-4124-BF65-7981012EBA8A}"/>
                </a:ext>
              </a:extLst>
            </p:cNvPr>
            <p:cNvSpPr txBox="1"/>
            <p:nvPr/>
          </p:nvSpPr>
          <p:spPr>
            <a:xfrm>
              <a:off x="136205" y="2747799"/>
              <a:ext cx="1723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개발 환경 구축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8896C7-665D-495A-9EEE-3B4AFA8236B3}"/>
              </a:ext>
            </a:extLst>
          </p:cNvPr>
          <p:cNvGrpSpPr/>
          <p:nvPr/>
        </p:nvGrpSpPr>
        <p:grpSpPr>
          <a:xfrm>
            <a:off x="2554600" y="2376038"/>
            <a:ext cx="1442810" cy="1924595"/>
            <a:chOff x="2119666" y="1192536"/>
            <a:chExt cx="1442810" cy="1924595"/>
          </a:xfrm>
        </p:grpSpPr>
        <p:pic>
          <p:nvPicPr>
            <p:cNvPr id="19" name="그래픽 18" descr="이미지 단색으로 채워진">
              <a:extLst>
                <a:ext uri="{FF2B5EF4-FFF2-40B4-BE49-F238E27FC236}">
                  <a16:creationId xmlns:a16="http://schemas.microsoft.com/office/drawing/2014/main" id="{C41AA19D-0855-4624-A0BA-97BFEDEB3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170402" y="1192536"/>
              <a:ext cx="1341338" cy="13413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41F71C-11BF-4A2A-A610-CCF22125BB55}"/>
                </a:ext>
              </a:extLst>
            </p:cNvPr>
            <p:cNvSpPr txBox="1"/>
            <p:nvPr/>
          </p:nvSpPr>
          <p:spPr>
            <a:xfrm>
              <a:off x="2119666" y="2747799"/>
              <a:ext cx="1442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데이터 수집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7EC0D0-6847-4EB4-AFC6-9BC2EA2906BF}"/>
              </a:ext>
            </a:extLst>
          </p:cNvPr>
          <p:cNvGrpSpPr/>
          <p:nvPr/>
        </p:nvGrpSpPr>
        <p:grpSpPr>
          <a:xfrm>
            <a:off x="4308453" y="2376038"/>
            <a:ext cx="2653684" cy="1924595"/>
            <a:chOff x="3798321" y="1192536"/>
            <a:chExt cx="2653684" cy="1924595"/>
          </a:xfrm>
        </p:grpSpPr>
        <p:pic>
          <p:nvPicPr>
            <p:cNvPr id="32" name="그래픽 31" descr="막대 그래프 상향 추세 윤곽선">
              <a:extLst>
                <a:ext uri="{FF2B5EF4-FFF2-40B4-BE49-F238E27FC236}">
                  <a16:creationId xmlns:a16="http://schemas.microsoft.com/office/drawing/2014/main" id="{83F00F25-4A3C-42CC-9CD8-7A6014E75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22828" y="1192536"/>
              <a:ext cx="1404671" cy="140467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2B03CC-6A40-4B26-B47A-C5BFEA8B884D}"/>
                </a:ext>
              </a:extLst>
            </p:cNvPr>
            <p:cNvSpPr txBox="1"/>
            <p:nvPr/>
          </p:nvSpPr>
          <p:spPr>
            <a:xfrm>
              <a:off x="3798321" y="2747799"/>
              <a:ext cx="2653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/>
                <a:t>빛번짐</a:t>
              </a:r>
              <a:r>
                <a:rPr lang="ko-KR" altLang="en-US" dirty="0"/>
                <a:t> 최소화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10134B6-BEA5-4211-A9B2-AA5E3A97067C}"/>
              </a:ext>
            </a:extLst>
          </p:cNvPr>
          <p:cNvGrpSpPr/>
          <p:nvPr/>
        </p:nvGrpSpPr>
        <p:grpSpPr>
          <a:xfrm>
            <a:off x="10394331" y="2557367"/>
            <a:ext cx="1190897" cy="1730110"/>
            <a:chOff x="9970843" y="1373865"/>
            <a:chExt cx="1190897" cy="1730110"/>
          </a:xfrm>
        </p:grpSpPr>
        <p:pic>
          <p:nvPicPr>
            <p:cNvPr id="21" name="그래픽 20" descr="스토리텔링 단색으로 채워진">
              <a:extLst>
                <a:ext uri="{FF2B5EF4-FFF2-40B4-BE49-F238E27FC236}">
                  <a16:creationId xmlns:a16="http://schemas.microsoft.com/office/drawing/2014/main" id="{C66355BD-A774-44C3-B6E7-372371A4D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109092" y="1373865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43E3E5-9094-4398-A6BD-6B7DE02BD75F}"/>
                </a:ext>
              </a:extLst>
            </p:cNvPr>
            <p:cNvSpPr txBox="1"/>
            <p:nvPr/>
          </p:nvSpPr>
          <p:spPr>
            <a:xfrm>
              <a:off x="9970843" y="2734643"/>
              <a:ext cx="119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결과</a:t>
              </a:r>
              <a:endParaRPr lang="en-US" altLang="ko-KR" dirty="0"/>
            </a:p>
          </p:txBody>
        </p:sp>
      </p:grpSp>
      <p:sp>
        <p:nvSpPr>
          <p:cNvPr id="24" name="슬라이드 번호 개체 틀 1">
            <a:extLst>
              <a:ext uri="{FF2B5EF4-FFF2-40B4-BE49-F238E27FC236}">
                <a16:creationId xmlns:a16="http://schemas.microsoft.com/office/drawing/2014/main" id="{C1760870-0AC8-4B79-B636-F16788FE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7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6661CA-80DC-4965-9351-6D7451E01A83}"/>
              </a:ext>
            </a:extLst>
          </p:cNvPr>
          <p:cNvGrpSpPr/>
          <p:nvPr/>
        </p:nvGrpSpPr>
        <p:grpSpPr>
          <a:xfrm>
            <a:off x="6920952" y="2557367"/>
            <a:ext cx="2886257" cy="1743266"/>
            <a:chOff x="6311747" y="1373865"/>
            <a:chExt cx="2886257" cy="1743266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410B744-03F0-4DAC-9237-11B253D09CB5}"/>
                </a:ext>
              </a:extLst>
            </p:cNvPr>
            <p:cNvGrpSpPr/>
            <p:nvPr/>
          </p:nvGrpSpPr>
          <p:grpSpPr>
            <a:xfrm>
              <a:off x="6311747" y="1373865"/>
              <a:ext cx="2886257" cy="914400"/>
              <a:chOff x="5896252" y="1373865"/>
              <a:chExt cx="2886257" cy="914400"/>
            </a:xfrm>
          </p:grpSpPr>
          <p:pic>
            <p:nvPicPr>
              <p:cNvPr id="13" name="그래픽 12" descr="오른쪽 화살표 단색으로 채워진">
                <a:extLst>
                  <a:ext uri="{FF2B5EF4-FFF2-40B4-BE49-F238E27FC236}">
                    <a16:creationId xmlns:a16="http://schemas.microsoft.com/office/drawing/2014/main" id="{3EFE553E-FAB6-4631-B7B4-57EF25CAC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68106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그래픽 14" descr="달 단색으로 채워진">
                <a:extLst>
                  <a:ext uri="{FF2B5EF4-FFF2-40B4-BE49-F238E27FC236}">
                    <a16:creationId xmlns:a16="http://schemas.microsoft.com/office/drawing/2014/main" id="{AD571801-340F-4B82-82F3-8725AA2E3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58962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7" name="그래픽 26" descr="일 단색으로 채워진">
                <a:extLst>
                  <a:ext uri="{FF2B5EF4-FFF2-40B4-BE49-F238E27FC236}">
                    <a16:creationId xmlns:a16="http://schemas.microsoft.com/office/drawing/2014/main" id="{A628E1E5-5556-431F-9F9C-1DE5B7206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7868109" y="1373865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A7F3EB-D786-402E-82CA-DECD14408F65}"/>
                </a:ext>
              </a:extLst>
            </p:cNvPr>
            <p:cNvSpPr txBox="1"/>
            <p:nvPr/>
          </p:nvSpPr>
          <p:spPr>
            <a:xfrm>
              <a:off x="6768947" y="2747799"/>
              <a:ext cx="2298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밤낮전환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640265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6284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6CB35D-1181-4B08-AC76-296E2EFF90BF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0A366-CB50-42F5-848A-AD38083514D4}"/>
              </a:ext>
            </a:extLst>
          </p:cNvPr>
          <p:cNvSpPr txBox="1"/>
          <p:nvPr/>
        </p:nvSpPr>
        <p:spPr>
          <a:xfrm>
            <a:off x="265233" y="233134"/>
            <a:ext cx="1634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블랙박스 밤낮 전환전체 시스템 구성도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03BF15-D64A-45E3-B066-5680F2C9B14F}"/>
              </a:ext>
            </a:extLst>
          </p:cNvPr>
          <p:cNvGrpSpPr/>
          <p:nvPr/>
        </p:nvGrpSpPr>
        <p:grpSpPr>
          <a:xfrm>
            <a:off x="320268" y="1173416"/>
            <a:ext cx="1723365" cy="1943715"/>
            <a:chOff x="136205" y="1173416"/>
            <a:chExt cx="1723365" cy="1943715"/>
          </a:xfrm>
        </p:grpSpPr>
        <p:pic>
          <p:nvPicPr>
            <p:cNvPr id="9" name="그래픽 8" descr="컴퓨터 단색으로 채워진">
              <a:extLst>
                <a:ext uri="{FF2B5EF4-FFF2-40B4-BE49-F238E27FC236}">
                  <a16:creationId xmlns:a16="http://schemas.microsoft.com/office/drawing/2014/main" id="{06FC9109-EC23-478E-96A0-50F55A5578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9200" y="1173416"/>
              <a:ext cx="1317374" cy="13173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85135C-E1C3-4124-BF65-7981012EBA8A}"/>
                </a:ext>
              </a:extLst>
            </p:cNvPr>
            <p:cNvSpPr txBox="1"/>
            <p:nvPr/>
          </p:nvSpPr>
          <p:spPr>
            <a:xfrm>
              <a:off x="136205" y="2747799"/>
              <a:ext cx="1723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개발 환경 구축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8896C7-665D-495A-9EEE-3B4AFA8236B3}"/>
              </a:ext>
            </a:extLst>
          </p:cNvPr>
          <p:cNvGrpSpPr/>
          <p:nvPr/>
        </p:nvGrpSpPr>
        <p:grpSpPr>
          <a:xfrm>
            <a:off x="2406319" y="1192536"/>
            <a:ext cx="1442810" cy="1924595"/>
            <a:chOff x="2119666" y="1192536"/>
            <a:chExt cx="1442810" cy="1924595"/>
          </a:xfrm>
        </p:grpSpPr>
        <p:pic>
          <p:nvPicPr>
            <p:cNvPr id="19" name="그래픽 18" descr="이미지 단색으로 채워진">
              <a:extLst>
                <a:ext uri="{FF2B5EF4-FFF2-40B4-BE49-F238E27FC236}">
                  <a16:creationId xmlns:a16="http://schemas.microsoft.com/office/drawing/2014/main" id="{C41AA19D-0855-4624-A0BA-97BFEDEB3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170402" y="1192536"/>
              <a:ext cx="1341338" cy="13413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41F71C-11BF-4A2A-A610-CCF22125BB55}"/>
                </a:ext>
              </a:extLst>
            </p:cNvPr>
            <p:cNvSpPr txBox="1"/>
            <p:nvPr/>
          </p:nvSpPr>
          <p:spPr>
            <a:xfrm>
              <a:off x="2119666" y="2747799"/>
              <a:ext cx="1442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데이터 수집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7EC0D0-6847-4EB4-AFC6-9BC2EA2906BF}"/>
              </a:ext>
            </a:extLst>
          </p:cNvPr>
          <p:cNvGrpSpPr/>
          <p:nvPr/>
        </p:nvGrpSpPr>
        <p:grpSpPr>
          <a:xfrm>
            <a:off x="4160172" y="1192536"/>
            <a:ext cx="2653684" cy="1924595"/>
            <a:chOff x="3798321" y="1192536"/>
            <a:chExt cx="2653684" cy="1924595"/>
          </a:xfrm>
        </p:grpSpPr>
        <p:pic>
          <p:nvPicPr>
            <p:cNvPr id="32" name="그래픽 31" descr="막대 그래프 상향 추세 윤곽선">
              <a:extLst>
                <a:ext uri="{FF2B5EF4-FFF2-40B4-BE49-F238E27FC236}">
                  <a16:creationId xmlns:a16="http://schemas.microsoft.com/office/drawing/2014/main" id="{83F00F25-4A3C-42CC-9CD8-7A6014E75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22828" y="1192536"/>
              <a:ext cx="1404671" cy="140467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2B03CC-6A40-4B26-B47A-C5BFEA8B884D}"/>
                </a:ext>
              </a:extLst>
            </p:cNvPr>
            <p:cNvSpPr txBox="1"/>
            <p:nvPr/>
          </p:nvSpPr>
          <p:spPr>
            <a:xfrm>
              <a:off x="3798321" y="2747799"/>
              <a:ext cx="2653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/>
                <a:t>빛번짐</a:t>
              </a:r>
              <a:r>
                <a:rPr lang="ko-KR" altLang="en-US" dirty="0"/>
                <a:t> 최소화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10134B6-BEA5-4211-A9B2-AA5E3A97067C}"/>
              </a:ext>
            </a:extLst>
          </p:cNvPr>
          <p:cNvGrpSpPr/>
          <p:nvPr/>
        </p:nvGrpSpPr>
        <p:grpSpPr>
          <a:xfrm>
            <a:off x="10246050" y="1373865"/>
            <a:ext cx="1190897" cy="1730110"/>
            <a:chOff x="9970843" y="1373865"/>
            <a:chExt cx="1190897" cy="1730110"/>
          </a:xfrm>
        </p:grpSpPr>
        <p:pic>
          <p:nvPicPr>
            <p:cNvPr id="21" name="그래픽 20" descr="스토리텔링 단색으로 채워진">
              <a:extLst>
                <a:ext uri="{FF2B5EF4-FFF2-40B4-BE49-F238E27FC236}">
                  <a16:creationId xmlns:a16="http://schemas.microsoft.com/office/drawing/2014/main" id="{C66355BD-A774-44C3-B6E7-372371A4D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109092" y="1373865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43E3E5-9094-4398-A6BD-6B7DE02BD75F}"/>
                </a:ext>
              </a:extLst>
            </p:cNvPr>
            <p:cNvSpPr txBox="1"/>
            <p:nvPr/>
          </p:nvSpPr>
          <p:spPr>
            <a:xfrm>
              <a:off x="9970843" y="2734643"/>
              <a:ext cx="119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결과</a:t>
              </a:r>
              <a:endParaRPr lang="en-US" altLang="ko-KR" dirty="0"/>
            </a:p>
          </p:txBody>
        </p:sp>
      </p:grpSp>
      <p:sp>
        <p:nvSpPr>
          <p:cNvPr id="24" name="슬라이드 번호 개체 틀 1">
            <a:extLst>
              <a:ext uri="{FF2B5EF4-FFF2-40B4-BE49-F238E27FC236}">
                <a16:creationId xmlns:a16="http://schemas.microsoft.com/office/drawing/2014/main" id="{C1760870-0AC8-4B79-B636-F16788FE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8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6661CA-80DC-4965-9351-6D7451E01A83}"/>
              </a:ext>
            </a:extLst>
          </p:cNvPr>
          <p:cNvGrpSpPr/>
          <p:nvPr/>
        </p:nvGrpSpPr>
        <p:grpSpPr>
          <a:xfrm>
            <a:off x="6772671" y="1373865"/>
            <a:ext cx="2886257" cy="1743266"/>
            <a:chOff x="6311747" y="1373865"/>
            <a:chExt cx="2886257" cy="1743266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410B744-03F0-4DAC-9237-11B253D09CB5}"/>
                </a:ext>
              </a:extLst>
            </p:cNvPr>
            <p:cNvGrpSpPr/>
            <p:nvPr/>
          </p:nvGrpSpPr>
          <p:grpSpPr>
            <a:xfrm>
              <a:off x="6311747" y="1373865"/>
              <a:ext cx="2886257" cy="914400"/>
              <a:chOff x="5896252" y="1373865"/>
              <a:chExt cx="2886257" cy="914400"/>
            </a:xfrm>
          </p:grpSpPr>
          <p:pic>
            <p:nvPicPr>
              <p:cNvPr id="13" name="그래픽 12" descr="오른쪽 화살표 단색으로 채워진">
                <a:extLst>
                  <a:ext uri="{FF2B5EF4-FFF2-40B4-BE49-F238E27FC236}">
                    <a16:creationId xmlns:a16="http://schemas.microsoft.com/office/drawing/2014/main" id="{3EFE553E-FAB6-4631-B7B4-57EF25CAC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68106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그래픽 14" descr="달 단색으로 채워진">
                <a:extLst>
                  <a:ext uri="{FF2B5EF4-FFF2-40B4-BE49-F238E27FC236}">
                    <a16:creationId xmlns:a16="http://schemas.microsoft.com/office/drawing/2014/main" id="{AD571801-340F-4B82-82F3-8725AA2E3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58962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7" name="그래픽 26" descr="일 단색으로 채워진">
                <a:extLst>
                  <a:ext uri="{FF2B5EF4-FFF2-40B4-BE49-F238E27FC236}">
                    <a16:creationId xmlns:a16="http://schemas.microsoft.com/office/drawing/2014/main" id="{A628E1E5-5556-431F-9F9C-1DE5B7206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7868109" y="1373865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A7F3EB-D786-402E-82CA-DECD14408F65}"/>
                </a:ext>
              </a:extLst>
            </p:cNvPr>
            <p:cNvSpPr txBox="1"/>
            <p:nvPr/>
          </p:nvSpPr>
          <p:spPr>
            <a:xfrm>
              <a:off x="6768947" y="2747799"/>
              <a:ext cx="2298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밤낮전환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9DD967C-FCDC-4F09-ADC6-EEDD960A289B}"/>
              </a:ext>
            </a:extLst>
          </p:cNvPr>
          <p:cNvSpPr/>
          <p:nvPr/>
        </p:nvSpPr>
        <p:spPr>
          <a:xfrm>
            <a:off x="292421" y="1284787"/>
            <a:ext cx="1822238" cy="18692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4010DC6-B775-4E15-A85C-111358D68883}"/>
              </a:ext>
            </a:extLst>
          </p:cNvPr>
          <p:cNvGrpSpPr/>
          <p:nvPr/>
        </p:nvGrpSpPr>
        <p:grpSpPr>
          <a:xfrm>
            <a:off x="444007" y="4430653"/>
            <a:ext cx="3124817" cy="952234"/>
            <a:chOff x="444007" y="4430653"/>
            <a:chExt cx="3124817" cy="952234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2D7686E5-6298-44DB-9A49-972EEF5CA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4007" y="4430653"/>
              <a:ext cx="952234" cy="952234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6048FF6-E95A-45E1-B1E9-738B3443C610}"/>
                </a:ext>
              </a:extLst>
            </p:cNvPr>
            <p:cNvSpPr txBox="1"/>
            <p:nvPr/>
          </p:nvSpPr>
          <p:spPr>
            <a:xfrm>
              <a:off x="1509220" y="4718529"/>
              <a:ext cx="20596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윈도우 체제 사용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6BD916D-2975-4AD8-86DC-E62F3FBF500B}"/>
              </a:ext>
            </a:extLst>
          </p:cNvPr>
          <p:cNvGrpSpPr/>
          <p:nvPr/>
        </p:nvGrpSpPr>
        <p:grpSpPr>
          <a:xfrm>
            <a:off x="3569619" y="3676590"/>
            <a:ext cx="4483824" cy="2585323"/>
            <a:chOff x="3569619" y="3676590"/>
            <a:chExt cx="4483824" cy="2585323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35D5FB59-3F45-454B-89E6-13823A156F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9619" y="4182448"/>
              <a:ext cx="1315811" cy="1388355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1200289-814D-4B23-9B4E-8C1BAA45A5F2}"/>
                </a:ext>
              </a:extLst>
            </p:cNvPr>
            <p:cNvSpPr txBox="1"/>
            <p:nvPr/>
          </p:nvSpPr>
          <p:spPr>
            <a:xfrm>
              <a:off x="5030665" y="3676590"/>
              <a:ext cx="3022778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Google</a:t>
              </a:r>
              <a:r>
                <a:rPr lang="ko-KR" altLang="en-US" dirty="0"/>
                <a:t>에서 개발한 딥러닝 툴 도구</a:t>
              </a:r>
              <a:r>
                <a:rPr lang="en-US" altLang="ko-KR" dirty="0"/>
                <a:t>.</a:t>
              </a:r>
            </a:p>
            <a:p>
              <a:endParaRPr lang="en-US" altLang="ko-KR" dirty="0"/>
            </a:p>
            <a:p>
              <a:r>
                <a:rPr lang="ko-KR" altLang="en-US" dirty="0"/>
                <a:t>별다른 조작 없이 </a:t>
              </a:r>
              <a:r>
                <a:rPr lang="en-US" altLang="ko-KR" dirty="0"/>
                <a:t>Python</a:t>
              </a:r>
              <a:r>
                <a:rPr lang="ko-KR" altLang="en-US" dirty="0"/>
                <a:t>과 </a:t>
              </a:r>
              <a:r>
                <a:rPr lang="en-US" altLang="ko-KR" dirty="0"/>
                <a:t>GPU</a:t>
              </a:r>
              <a:r>
                <a:rPr lang="ko-KR" altLang="en-US" dirty="0"/>
                <a:t>를 사용할 수 있는 것이 장점</a:t>
              </a:r>
              <a:r>
                <a:rPr lang="en-US" altLang="ko-KR" dirty="0"/>
                <a:t>.</a:t>
              </a:r>
            </a:p>
            <a:p>
              <a:endParaRPr lang="en-US" altLang="ko-KR" dirty="0"/>
            </a:p>
            <a:p>
              <a:r>
                <a:rPr lang="en-US" altLang="ko-KR" dirty="0"/>
                <a:t>GPU</a:t>
              </a:r>
              <a:r>
                <a:rPr lang="ko-KR" altLang="en-US" dirty="0"/>
                <a:t>를 이용하여 빠르게 학습을 하는 목적으로 사용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B8E2CCB-25BB-4C76-B875-9619062BB8A9}"/>
              </a:ext>
            </a:extLst>
          </p:cNvPr>
          <p:cNvGrpSpPr/>
          <p:nvPr/>
        </p:nvGrpSpPr>
        <p:grpSpPr>
          <a:xfrm>
            <a:off x="7986311" y="3989346"/>
            <a:ext cx="4025176" cy="2031325"/>
            <a:chOff x="7986311" y="3989346"/>
            <a:chExt cx="4025176" cy="2031325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78C82D1C-71C7-469F-ACC0-F3E1B4408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6311" y="4235558"/>
              <a:ext cx="1248577" cy="1248577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3ACB3FA-5701-41AB-89EA-E170145C4796}"/>
                </a:ext>
              </a:extLst>
            </p:cNvPr>
            <p:cNvSpPr txBox="1"/>
            <p:nvPr/>
          </p:nvSpPr>
          <p:spPr>
            <a:xfrm>
              <a:off x="9100625" y="3989346"/>
              <a:ext cx="2910862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Python </a:t>
              </a:r>
              <a:r>
                <a:rPr lang="ko-KR" altLang="en-US" dirty="0"/>
                <a:t>내에 탑재된 딥러닝 라이브러리</a:t>
              </a:r>
              <a:r>
                <a:rPr lang="en-US" altLang="ko-KR" dirty="0"/>
                <a:t>.</a:t>
              </a:r>
            </a:p>
            <a:p>
              <a:endParaRPr lang="en-US" altLang="ko-KR" dirty="0"/>
            </a:p>
            <a:p>
              <a:r>
                <a:rPr lang="en-US" altLang="ko-KR" dirty="0"/>
                <a:t>CNN</a:t>
              </a:r>
              <a:r>
                <a:rPr lang="ko-KR" altLang="en-US" dirty="0"/>
                <a:t>의 전이학습모델을 호출하고 데이터 처리에 필요한 함수를 쓰는 목적으로 사용</a:t>
              </a:r>
              <a:r>
                <a:rPr lang="en-US" altLang="ko-KR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401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6CB35D-1181-4B08-AC76-296E2EFF90BF}"/>
              </a:ext>
            </a:extLst>
          </p:cNvPr>
          <p:cNvSpPr/>
          <p:nvPr/>
        </p:nvSpPr>
        <p:spPr>
          <a:xfrm>
            <a:off x="0" y="255230"/>
            <a:ext cx="265233" cy="253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0A366-CB50-42F5-848A-AD38083514D4}"/>
              </a:ext>
            </a:extLst>
          </p:cNvPr>
          <p:cNvSpPr txBox="1"/>
          <p:nvPr/>
        </p:nvSpPr>
        <p:spPr>
          <a:xfrm>
            <a:off x="265233" y="233134"/>
            <a:ext cx="1634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블랙박스 밤낮 전환전체 시스템 구성도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03BF15-D64A-45E3-B066-5680F2C9B14F}"/>
              </a:ext>
            </a:extLst>
          </p:cNvPr>
          <p:cNvGrpSpPr/>
          <p:nvPr/>
        </p:nvGrpSpPr>
        <p:grpSpPr>
          <a:xfrm>
            <a:off x="320268" y="1173416"/>
            <a:ext cx="1723365" cy="1943715"/>
            <a:chOff x="136205" y="1173416"/>
            <a:chExt cx="1723365" cy="1943715"/>
          </a:xfrm>
        </p:grpSpPr>
        <p:pic>
          <p:nvPicPr>
            <p:cNvPr id="9" name="그래픽 8" descr="컴퓨터 단색으로 채워진">
              <a:extLst>
                <a:ext uri="{FF2B5EF4-FFF2-40B4-BE49-F238E27FC236}">
                  <a16:creationId xmlns:a16="http://schemas.microsoft.com/office/drawing/2014/main" id="{06FC9109-EC23-478E-96A0-50F55A5578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9200" y="1173416"/>
              <a:ext cx="1317374" cy="13173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85135C-E1C3-4124-BF65-7981012EBA8A}"/>
                </a:ext>
              </a:extLst>
            </p:cNvPr>
            <p:cNvSpPr txBox="1"/>
            <p:nvPr/>
          </p:nvSpPr>
          <p:spPr>
            <a:xfrm>
              <a:off x="136205" y="2747799"/>
              <a:ext cx="1723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개발 환경 구축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8896C7-665D-495A-9EEE-3B4AFA8236B3}"/>
              </a:ext>
            </a:extLst>
          </p:cNvPr>
          <p:cNvGrpSpPr/>
          <p:nvPr/>
        </p:nvGrpSpPr>
        <p:grpSpPr>
          <a:xfrm>
            <a:off x="2406319" y="1192536"/>
            <a:ext cx="1442810" cy="1924595"/>
            <a:chOff x="2119666" y="1192536"/>
            <a:chExt cx="1442810" cy="1924595"/>
          </a:xfrm>
        </p:grpSpPr>
        <p:pic>
          <p:nvPicPr>
            <p:cNvPr id="19" name="그래픽 18" descr="이미지 단색으로 채워진">
              <a:extLst>
                <a:ext uri="{FF2B5EF4-FFF2-40B4-BE49-F238E27FC236}">
                  <a16:creationId xmlns:a16="http://schemas.microsoft.com/office/drawing/2014/main" id="{C41AA19D-0855-4624-A0BA-97BFEDEB3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170402" y="1192536"/>
              <a:ext cx="1341338" cy="13413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41F71C-11BF-4A2A-A610-CCF22125BB55}"/>
                </a:ext>
              </a:extLst>
            </p:cNvPr>
            <p:cNvSpPr txBox="1"/>
            <p:nvPr/>
          </p:nvSpPr>
          <p:spPr>
            <a:xfrm>
              <a:off x="2119666" y="2747799"/>
              <a:ext cx="1442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데이터 수집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7EC0D0-6847-4EB4-AFC6-9BC2EA2906BF}"/>
              </a:ext>
            </a:extLst>
          </p:cNvPr>
          <p:cNvGrpSpPr/>
          <p:nvPr/>
        </p:nvGrpSpPr>
        <p:grpSpPr>
          <a:xfrm>
            <a:off x="4160172" y="1192536"/>
            <a:ext cx="2653684" cy="1924595"/>
            <a:chOff x="3798321" y="1192536"/>
            <a:chExt cx="2653684" cy="1924595"/>
          </a:xfrm>
        </p:grpSpPr>
        <p:pic>
          <p:nvPicPr>
            <p:cNvPr id="32" name="그래픽 31" descr="막대 그래프 상향 추세 윤곽선">
              <a:extLst>
                <a:ext uri="{FF2B5EF4-FFF2-40B4-BE49-F238E27FC236}">
                  <a16:creationId xmlns:a16="http://schemas.microsoft.com/office/drawing/2014/main" id="{83F00F25-4A3C-42CC-9CD8-7A6014E75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22828" y="1192536"/>
              <a:ext cx="1404671" cy="140467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2B03CC-6A40-4B26-B47A-C5BFEA8B884D}"/>
                </a:ext>
              </a:extLst>
            </p:cNvPr>
            <p:cNvSpPr txBox="1"/>
            <p:nvPr/>
          </p:nvSpPr>
          <p:spPr>
            <a:xfrm>
              <a:off x="3798321" y="2747799"/>
              <a:ext cx="2653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/>
                <a:t>빛번짐</a:t>
              </a:r>
              <a:r>
                <a:rPr lang="ko-KR" altLang="en-US" dirty="0"/>
                <a:t> 최소화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10134B6-BEA5-4211-A9B2-AA5E3A97067C}"/>
              </a:ext>
            </a:extLst>
          </p:cNvPr>
          <p:cNvGrpSpPr/>
          <p:nvPr/>
        </p:nvGrpSpPr>
        <p:grpSpPr>
          <a:xfrm>
            <a:off x="10246050" y="1373865"/>
            <a:ext cx="1190897" cy="1730110"/>
            <a:chOff x="9970843" y="1373865"/>
            <a:chExt cx="1190897" cy="1730110"/>
          </a:xfrm>
        </p:grpSpPr>
        <p:pic>
          <p:nvPicPr>
            <p:cNvPr id="21" name="그래픽 20" descr="스토리텔링 단색으로 채워진">
              <a:extLst>
                <a:ext uri="{FF2B5EF4-FFF2-40B4-BE49-F238E27FC236}">
                  <a16:creationId xmlns:a16="http://schemas.microsoft.com/office/drawing/2014/main" id="{C66355BD-A774-44C3-B6E7-372371A4D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109092" y="1373865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43E3E5-9094-4398-A6BD-6B7DE02BD75F}"/>
                </a:ext>
              </a:extLst>
            </p:cNvPr>
            <p:cNvSpPr txBox="1"/>
            <p:nvPr/>
          </p:nvSpPr>
          <p:spPr>
            <a:xfrm>
              <a:off x="9970843" y="2734643"/>
              <a:ext cx="119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결과</a:t>
              </a:r>
              <a:endParaRPr lang="en-US" altLang="ko-KR" dirty="0"/>
            </a:p>
          </p:txBody>
        </p:sp>
      </p:grpSp>
      <p:sp>
        <p:nvSpPr>
          <p:cNvPr id="24" name="슬라이드 번호 개체 틀 1">
            <a:extLst>
              <a:ext uri="{FF2B5EF4-FFF2-40B4-BE49-F238E27FC236}">
                <a16:creationId xmlns:a16="http://schemas.microsoft.com/office/drawing/2014/main" id="{C1760870-0AC8-4B79-B636-F16788FE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AB53BE-CAA7-4CE4-B8A8-A4226E0EE483}" type="slidenum">
              <a:rPr lang="ko-KR" altLang="en-US" smtClean="0"/>
              <a:t>9</a:t>
            </a:fld>
            <a:r>
              <a:rPr lang="en-US" altLang="ko-KR" dirty="0"/>
              <a:t>/27</a:t>
            </a:r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6661CA-80DC-4965-9351-6D7451E01A83}"/>
              </a:ext>
            </a:extLst>
          </p:cNvPr>
          <p:cNvGrpSpPr/>
          <p:nvPr/>
        </p:nvGrpSpPr>
        <p:grpSpPr>
          <a:xfrm>
            <a:off x="6772671" y="1373865"/>
            <a:ext cx="2886257" cy="1743266"/>
            <a:chOff x="6311747" y="1373865"/>
            <a:chExt cx="2886257" cy="1743266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410B744-03F0-4DAC-9237-11B253D09CB5}"/>
                </a:ext>
              </a:extLst>
            </p:cNvPr>
            <p:cNvGrpSpPr/>
            <p:nvPr/>
          </p:nvGrpSpPr>
          <p:grpSpPr>
            <a:xfrm>
              <a:off x="6311747" y="1373865"/>
              <a:ext cx="2886257" cy="914400"/>
              <a:chOff x="5896252" y="1373865"/>
              <a:chExt cx="2886257" cy="914400"/>
            </a:xfrm>
          </p:grpSpPr>
          <p:pic>
            <p:nvPicPr>
              <p:cNvPr id="13" name="그래픽 12" descr="오른쪽 화살표 단색으로 채워진">
                <a:extLst>
                  <a:ext uri="{FF2B5EF4-FFF2-40B4-BE49-F238E27FC236}">
                    <a16:creationId xmlns:a16="http://schemas.microsoft.com/office/drawing/2014/main" id="{3EFE553E-FAB6-4631-B7B4-57EF25CAC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68106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그래픽 14" descr="달 단색으로 채워진">
                <a:extLst>
                  <a:ext uri="{FF2B5EF4-FFF2-40B4-BE49-F238E27FC236}">
                    <a16:creationId xmlns:a16="http://schemas.microsoft.com/office/drawing/2014/main" id="{AD571801-340F-4B82-82F3-8725AA2E3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5896252" y="137386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7" name="그래픽 26" descr="일 단색으로 채워진">
                <a:extLst>
                  <a:ext uri="{FF2B5EF4-FFF2-40B4-BE49-F238E27FC236}">
                    <a16:creationId xmlns:a16="http://schemas.microsoft.com/office/drawing/2014/main" id="{A628E1E5-5556-431F-9F9C-1DE5B72061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7868109" y="1373865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A7F3EB-D786-402E-82CA-DECD14408F65}"/>
                </a:ext>
              </a:extLst>
            </p:cNvPr>
            <p:cNvSpPr txBox="1"/>
            <p:nvPr/>
          </p:nvSpPr>
          <p:spPr>
            <a:xfrm>
              <a:off x="6768947" y="2747799"/>
              <a:ext cx="2298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밤낮전환 인공지능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9DD967C-FCDC-4F09-ADC6-EEDD960A289B}"/>
              </a:ext>
            </a:extLst>
          </p:cNvPr>
          <p:cNvSpPr/>
          <p:nvPr/>
        </p:nvSpPr>
        <p:spPr>
          <a:xfrm>
            <a:off x="2209173" y="1247845"/>
            <a:ext cx="1822238" cy="18692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3468839-5324-44B5-A0D2-1928405AABD4}"/>
              </a:ext>
            </a:extLst>
          </p:cNvPr>
          <p:cNvGrpSpPr/>
          <p:nvPr/>
        </p:nvGrpSpPr>
        <p:grpSpPr>
          <a:xfrm>
            <a:off x="206151" y="4224343"/>
            <a:ext cx="5293093" cy="1477328"/>
            <a:chOff x="206151" y="4224343"/>
            <a:chExt cx="5293093" cy="147732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17FDC2F-A006-4924-954A-79B806754923}"/>
                </a:ext>
              </a:extLst>
            </p:cNvPr>
            <p:cNvSpPr txBox="1"/>
            <p:nvPr/>
          </p:nvSpPr>
          <p:spPr>
            <a:xfrm>
              <a:off x="2037540" y="4224343"/>
              <a:ext cx="3461704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5</a:t>
              </a:r>
              <a:r>
                <a:rPr lang="ko-KR" altLang="en-US" dirty="0"/>
                <a:t>만 </a:t>
              </a:r>
              <a:r>
                <a:rPr lang="en-US" altLang="ko-KR" dirty="0"/>
                <a:t>AI</a:t>
              </a:r>
              <a:r>
                <a:rPr lang="ko-KR" altLang="en-US" dirty="0"/>
                <a:t>팀이 협업하는 인공지능 국내 경진대회 사이트</a:t>
              </a:r>
              <a:r>
                <a:rPr lang="en-US" altLang="ko-KR" dirty="0"/>
                <a:t>.</a:t>
              </a:r>
            </a:p>
            <a:p>
              <a:endParaRPr lang="en-US" altLang="ko-KR" dirty="0"/>
            </a:p>
            <a:p>
              <a:r>
                <a:rPr lang="ko-KR" altLang="en-US" dirty="0" err="1"/>
                <a:t>빛번짐</a:t>
              </a:r>
              <a:r>
                <a:rPr lang="ko-KR" altLang="en-US" dirty="0"/>
                <a:t> 데이터를 가져오기 위해서 사용</a:t>
              </a:r>
              <a:r>
                <a:rPr lang="en-US" altLang="ko-KR" dirty="0"/>
                <a:t>.</a:t>
              </a:r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FC65167B-0CA2-4855-9907-CB52FE68E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151" y="4708432"/>
              <a:ext cx="1752752" cy="510584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9A45140-BB23-4F21-B1D6-F0FB82A27353}"/>
              </a:ext>
            </a:extLst>
          </p:cNvPr>
          <p:cNvGrpSpPr/>
          <p:nvPr/>
        </p:nvGrpSpPr>
        <p:grpSpPr>
          <a:xfrm>
            <a:off x="5755335" y="4272158"/>
            <a:ext cx="5598465" cy="1477328"/>
            <a:chOff x="5755335" y="4272158"/>
            <a:chExt cx="5598465" cy="1477328"/>
          </a:xfrm>
        </p:grpSpPr>
        <p:pic>
          <p:nvPicPr>
            <p:cNvPr id="3" name="그림 2" descr="텍스트, 클립아트, 벡터그래픽이(가) 표시된 사진&#10;&#10;자동 생성된 설명">
              <a:extLst>
                <a:ext uri="{FF2B5EF4-FFF2-40B4-BE49-F238E27FC236}">
                  <a16:creationId xmlns:a16="http://schemas.microsoft.com/office/drawing/2014/main" id="{0A520BD0-79C8-44FD-94FC-0DB579A97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5335" y="4666849"/>
              <a:ext cx="2034671" cy="687947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BF4E494-842E-4AA9-8F47-787FEB661362}"/>
                </a:ext>
              </a:extLst>
            </p:cNvPr>
            <p:cNvSpPr txBox="1"/>
            <p:nvPr/>
          </p:nvSpPr>
          <p:spPr>
            <a:xfrm>
              <a:off x="7892096" y="4272158"/>
              <a:ext cx="3461704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AI</a:t>
              </a:r>
              <a:r>
                <a:rPr lang="ko-KR" altLang="en-US" dirty="0"/>
                <a:t>팀들이 협업하는 인공지능 국외 경진대회 사이트</a:t>
              </a:r>
              <a:r>
                <a:rPr lang="en-US" altLang="ko-KR" dirty="0"/>
                <a:t>.</a:t>
              </a:r>
            </a:p>
            <a:p>
              <a:endParaRPr lang="en-US" altLang="ko-KR" dirty="0"/>
            </a:p>
            <a:p>
              <a:r>
                <a:rPr lang="ko-KR" altLang="en-US" dirty="0"/>
                <a:t>밤낮전환 데이터</a:t>
              </a:r>
              <a:r>
                <a:rPr lang="en-US" altLang="ko-KR" dirty="0"/>
                <a:t>(BDD100K)</a:t>
              </a:r>
              <a:r>
                <a:rPr lang="ko-KR" altLang="en-US" dirty="0"/>
                <a:t>를 가져오기 위해서 사용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04255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5327</TotalTime>
  <Words>2011</Words>
  <Application>Microsoft Office PowerPoint</Application>
  <PresentationFormat>와이드스크린</PresentationFormat>
  <Paragraphs>657</Paragraphs>
  <Slides>29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40" baseType="lpstr">
      <vt:lpstr>Adobe Garamond Pro Bold</vt:lpstr>
      <vt:lpstr>malgun gothic</vt:lpstr>
      <vt:lpstr>malgun gothic</vt:lpstr>
      <vt:lpstr>새굴림</vt:lpstr>
      <vt:lpstr>한컴 고딕</vt:lpstr>
      <vt:lpstr>한컴 말랑말랑 Bold</vt:lpstr>
      <vt:lpstr>Arial</vt:lpstr>
      <vt:lpstr>Arial Black</vt:lpstr>
      <vt:lpstr>IBM Plex Sans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상은</dc:creator>
  <cp:lastModifiedBy>고창환</cp:lastModifiedBy>
  <cp:revision>73</cp:revision>
  <dcterms:created xsi:type="dcterms:W3CDTF">2022-03-09T03:33:23Z</dcterms:created>
  <dcterms:modified xsi:type="dcterms:W3CDTF">2022-04-28T15:26:01Z</dcterms:modified>
</cp:coreProperties>
</file>

<file path=docProps/thumbnail.jpeg>
</file>